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7"/>
  </p:notesMasterIdLst>
  <p:sldIdLst>
    <p:sldId id="256" r:id="rId2"/>
    <p:sldId id="446" r:id="rId3"/>
    <p:sldId id="441" r:id="rId4"/>
    <p:sldId id="440" r:id="rId5"/>
    <p:sldId id="445" r:id="rId6"/>
    <p:sldId id="452" r:id="rId7"/>
    <p:sldId id="258" r:id="rId8"/>
    <p:sldId id="259" r:id="rId9"/>
    <p:sldId id="437" r:id="rId10"/>
    <p:sldId id="436" r:id="rId11"/>
    <p:sldId id="455" r:id="rId12"/>
    <p:sldId id="442" r:id="rId13"/>
    <p:sldId id="438" r:id="rId14"/>
    <p:sldId id="439" r:id="rId15"/>
    <p:sldId id="447" r:id="rId16"/>
    <p:sldId id="448" r:id="rId17"/>
    <p:sldId id="449" r:id="rId18"/>
    <p:sldId id="451" r:id="rId19"/>
    <p:sldId id="453" r:id="rId20"/>
    <p:sldId id="456" r:id="rId21"/>
    <p:sldId id="450" r:id="rId22"/>
    <p:sldId id="443" r:id="rId23"/>
    <p:sldId id="412" r:id="rId24"/>
    <p:sldId id="420" r:id="rId25"/>
    <p:sldId id="408" r:id="rId26"/>
    <p:sldId id="426" r:id="rId27"/>
    <p:sldId id="427" r:id="rId28"/>
    <p:sldId id="415" r:id="rId29"/>
    <p:sldId id="405" r:id="rId30"/>
    <p:sldId id="417" r:id="rId31"/>
    <p:sldId id="434" r:id="rId32"/>
    <p:sldId id="400" r:id="rId33"/>
    <p:sldId id="435" r:id="rId34"/>
    <p:sldId id="454" r:id="rId35"/>
    <p:sldId id="44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5" userDrawn="1">
          <p15:clr>
            <a:srgbClr val="A4A3A4"/>
          </p15:clr>
        </p15:guide>
        <p15:guide id="2" pos="7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ip Volckaert" initials="FV" lastIdx="12" clrIdx="0">
    <p:extLst>
      <p:ext uri="{19B8F6BF-5375-455C-9EA6-DF929625EA0E}">
        <p15:presenceInfo xmlns:p15="http://schemas.microsoft.com/office/powerpoint/2012/main" userId="S-1-5-21-4060015860-3155939536-3220560164-102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91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p:restoredTop sz="80907"/>
  </p:normalViewPr>
  <p:slideViewPr>
    <p:cSldViewPr snapToGrid="0" snapToObjects="1" showGuides="1">
      <p:cViewPr varScale="1">
        <p:scale>
          <a:sx n="97" d="100"/>
          <a:sy n="97" d="100"/>
        </p:scale>
        <p:origin x="1800" y="184"/>
      </p:cViewPr>
      <p:guideLst>
        <p:guide orient="horz" pos="1865"/>
        <p:guide pos="7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7928-7D7D-2541-8950-928278F3AC13}" type="datetimeFigureOut">
              <a:rPr lang="en-US" smtClean="0"/>
              <a:t>11/11/20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57C88-EAF0-D34E-90AB-57CC65B355BC}" type="slidenum">
              <a:rPr lang="en-US" smtClean="0"/>
              <a:t>‹#›</a:t>
            </a:fld>
            <a:endParaRPr lang="en-US"/>
          </a:p>
        </p:txBody>
      </p:sp>
    </p:spTree>
    <p:extLst>
      <p:ext uri="{BB962C8B-B14F-4D97-AF65-F5344CB8AC3E}">
        <p14:creationId xmlns:p14="http://schemas.microsoft.com/office/powerpoint/2010/main" val="4202979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27857C88-EAF0-D34E-90AB-57CC65B355BC}" type="slidenum">
              <a:rPr lang="en-US" smtClean="0"/>
              <a:t>3</a:t>
            </a:fld>
            <a:endParaRPr lang="en-US"/>
          </a:p>
        </p:txBody>
      </p:sp>
    </p:spTree>
    <p:extLst>
      <p:ext uri="{BB962C8B-B14F-4D97-AF65-F5344CB8AC3E}">
        <p14:creationId xmlns:p14="http://schemas.microsoft.com/office/powerpoint/2010/main" val="379721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27</a:t>
            </a:fld>
            <a:endParaRPr lang="en-US"/>
          </a:p>
        </p:txBody>
      </p:sp>
    </p:spTree>
    <p:extLst>
      <p:ext uri="{BB962C8B-B14F-4D97-AF65-F5344CB8AC3E}">
        <p14:creationId xmlns:p14="http://schemas.microsoft.com/office/powerpoint/2010/main" val="65994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28</a:t>
            </a:fld>
            <a:endParaRPr lang="en-US"/>
          </a:p>
        </p:txBody>
      </p:sp>
    </p:spTree>
    <p:extLst>
      <p:ext uri="{BB962C8B-B14F-4D97-AF65-F5344CB8AC3E}">
        <p14:creationId xmlns:p14="http://schemas.microsoft.com/office/powerpoint/2010/main" val="2307577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29</a:t>
            </a:fld>
            <a:endParaRPr lang="en-US"/>
          </a:p>
        </p:txBody>
      </p:sp>
    </p:spTree>
    <p:extLst>
      <p:ext uri="{BB962C8B-B14F-4D97-AF65-F5344CB8AC3E}">
        <p14:creationId xmlns:p14="http://schemas.microsoft.com/office/powerpoint/2010/main" val="4056649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30</a:t>
            </a:fld>
            <a:endParaRPr lang="en-US"/>
          </a:p>
        </p:txBody>
      </p:sp>
    </p:spTree>
    <p:extLst>
      <p:ext uri="{BB962C8B-B14F-4D97-AF65-F5344CB8AC3E}">
        <p14:creationId xmlns:p14="http://schemas.microsoft.com/office/powerpoint/2010/main" val="3961640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31</a:t>
            </a:fld>
            <a:endParaRPr lang="en-US"/>
          </a:p>
        </p:txBody>
      </p:sp>
    </p:spTree>
    <p:extLst>
      <p:ext uri="{BB962C8B-B14F-4D97-AF65-F5344CB8AC3E}">
        <p14:creationId xmlns:p14="http://schemas.microsoft.com/office/powerpoint/2010/main" val="247036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32</a:t>
            </a:fld>
            <a:endParaRPr lang="en-US"/>
          </a:p>
        </p:txBody>
      </p:sp>
    </p:spTree>
    <p:extLst>
      <p:ext uri="{BB962C8B-B14F-4D97-AF65-F5344CB8AC3E}">
        <p14:creationId xmlns:p14="http://schemas.microsoft.com/office/powerpoint/2010/main" val="232633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33</a:t>
            </a:fld>
            <a:endParaRPr lang="en-US"/>
          </a:p>
        </p:txBody>
      </p:sp>
    </p:spTree>
    <p:extLst>
      <p:ext uri="{BB962C8B-B14F-4D97-AF65-F5344CB8AC3E}">
        <p14:creationId xmlns:p14="http://schemas.microsoft.com/office/powerpoint/2010/main" val="3123648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34</a:t>
            </a:fld>
            <a:endParaRPr lang="en-US"/>
          </a:p>
        </p:txBody>
      </p:sp>
    </p:spTree>
    <p:extLst>
      <p:ext uri="{BB962C8B-B14F-4D97-AF65-F5344CB8AC3E}">
        <p14:creationId xmlns:p14="http://schemas.microsoft.com/office/powerpoint/2010/main" val="143264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57C88-EAF0-D34E-90AB-57CC65B355BC}" type="slidenum">
              <a:rPr lang="en-US" smtClean="0"/>
              <a:t>4</a:t>
            </a:fld>
            <a:endParaRPr lang="en-US"/>
          </a:p>
        </p:txBody>
      </p:sp>
    </p:spTree>
    <p:extLst>
      <p:ext uri="{BB962C8B-B14F-4D97-AF65-F5344CB8AC3E}">
        <p14:creationId xmlns:p14="http://schemas.microsoft.com/office/powerpoint/2010/main" val="3440879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7857C88-EAF0-D34E-90AB-57CC65B355BC}" type="slidenum">
              <a:rPr lang="en-US" smtClean="0"/>
              <a:t>5</a:t>
            </a:fld>
            <a:endParaRPr lang="en-US"/>
          </a:p>
        </p:txBody>
      </p:sp>
    </p:spTree>
    <p:extLst>
      <p:ext uri="{BB962C8B-B14F-4D97-AF65-F5344CB8AC3E}">
        <p14:creationId xmlns:p14="http://schemas.microsoft.com/office/powerpoint/2010/main" val="1113138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57C88-EAF0-D34E-90AB-57CC65B355BC}" type="slidenum">
              <a:rPr lang="en-US" smtClean="0"/>
              <a:t>6</a:t>
            </a:fld>
            <a:endParaRPr lang="en-US"/>
          </a:p>
        </p:txBody>
      </p:sp>
    </p:spTree>
    <p:extLst>
      <p:ext uri="{BB962C8B-B14F-4D97-AF65-F5344CB8AC3E}">
        <p14:creationId xmlns:p14="http://schemas.microsoft.com/office/powerpoint/2010/main" val="137369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57C88-EAF0-D34E-90AB-57CC65B355BC}" type="slidenum">
              <a:rPr lang="en-US" smtClean="0"/>
              <a:t>22</a:t>
            </a:fld>
            <a:endParaRPr lang="en-US"/>
          </a:p>
        </p:txBody>
      </p:sp>
    </p:spTree>
    <p:extLst>
      <p:ext uri="{BB962C8B-B14F-4D97-AF65-F5344CB8AC3E}">
        <p14:creationId xmlns:p14="http://schemas.microsoft.com/office/powerpoint/2010/main" val="3258181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A2D204-F1B0-2046-A031-298E08092D77}" type="slidenum">
              <a:rPr lang="en-US" smtClean="0"/>
              <a:t>23</a:t>
            </a:fld>
            <a:endParaRPr lang="en-US"/>
          </a:p>
        </p:txBody>
      </p:sp>
    </p:spTree>
    <p:extLst>
      <p:ext uri="{BB962C8B-B14F-4D97-AF65-F5344CB8AC3E}">
        <p14:creationId xmlns:p14="http://schemas.microsoft.com/office/powerpoint/2010/main" val="169391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85750" indent="-285750">
              <a:buFont typeface="Arial"/>
              <a:buChar char="•"/>
            </a:pPr>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24</a:t>
            </a:fld>
            <a:endParaRPr lang="en-US"/>
          </a:p>
        </p:txBody>
      </p:sp>
    </p:spTree>
    <p:extLst>
      <p:ext uri="{BB962C8B-B14F-4D97-AF65-F5344CB8AC3E}">
        <p14:creationId xmlns:p14="http://schemas.microsoft.com/office/powerpoint/2010/main" val="59943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25</a:t>
            </a:fld>
            <a:endParaRPr lang="en-US"/>
          </a:p>
        </p:txBody>
      </p:sp>
    </p:spTree>
    <p:extLst>
      <p:ext uri="{BB962C8B-B14F-4D97-AF65-F5344CB8AC3E}">
        <p14:creationId xmlns:p14="http://schemas.microsoft.com/office/powerpoint/2010/main" val="45723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2D204-F1B0-2046-A031-298E08092D77}" type="slidenum">
              <a:rPr lang="en-US" smtClean="0"/>
              <a:t>26</a:t>
            </a:fld>
            <a:endParaRPr lang="en-US"/>
          </a:p>
        </p:txBody>
      </p:sp>
    </p:spTree>
    <p:extLst>
      <p:ext uri="{BB962C8B-B14F-4D97-AF65-F5344CB8AC3E}">
        <p14:creationId xmlns:p14="http://schemas.microsoft.com/office/powerpoint/2010/main" val="1978101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E7552B-3482-4046-9C79-64B1CED7F908}" type="datetime1">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116565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F35973-4B0E-405A-9A5C-446BDC97A599}" type="datetime1">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733494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17748-5527-467A-942D-55B04D35B0C5}" type="datetime1">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3936361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3A7292-8B53-4AF3-9AB3-F83695413CB8}" type="datetime1">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1170982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A80F48-BDA0-4733-85A8-D28C09F16B04}" type="datetime1">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7255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F0F878-7234-4992-BEB7-E0427C87A46B}" type="datetime1">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2282552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AA420-0E22-47BC-BEB1-1EF379F211BE}" type="datetime1">
              <a:rPr lang="en-US" smtClean="0"/>
              <a:t>11/11/20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312115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E3ADB8-7243-49DF-AC0F-15ECBA44F18E}" type="datetime1">
              <a:rPr lang="en-US" smtClean="0"/>
              <a:t>11/11/20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1012636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2F37B4-6265-465D-BB3D-B988175FBA2A}" type="datetime1">
              <a:rPr lang="en-US" smtClean="0"/>
              <a:t>11/11/20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288016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2748EE-C1DA-46E4-AC28-DE62E32102E5}" type="datetime1">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2873134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EA449E-AB7E-4DF2-918F-A05A21056F24}" type="datetime1">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D7091-409E-DE4E-BE52-A6FA548AAC48}" type="slidenum">
              <a:rPr lang="en-US" smtClean="0"/>
              <a:t>‹#›</a:t>
            </a:fld>
            <a:endParaRPr lang="en-US"/>
          </a:p>
        </p:txBody>
      </p:sp>
    </p:spTree>
    <p:extLst>
      <p:ext uri="{BB962C8B-B14F-4D97-AF65-F5344CB8AC3E}">
        <p14:creationId xmlns:p14="http://schemas.microsoft.com/office/powerpoint/2010/main" val="1391643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BB566-73B5-4802-AA45-DDF3D74EA099}" type="datetime1">
              <a:rPr lang="en-US" smtClean="0"/>
              <a:t>11/11/20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D7091-409E-DE4E-BE52-A6FA548AAC48}" type="slidenum">
              <a:rPr lang="en-US" smtClean="0"/>
              <a:t>‹#›</a:t>
            </a:fld>
            <a:endParaRPr lang="en-US"/>
          </a:p>
        </p:txBody>
      </p:sp>
    </p:spTree>
    <p:extLst>
      <p:ext uri="{BB962C8B-B14F-4D97-AF65-F5344CB8AC3E}">
        <p14:creationId xmlns:p14="http://schemas.microsoft.com/office/powerpoint/2010/main" val="397795776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6.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2742-D0E7-EE48-A954-14AACCC37134}"/>
              </a:ext>
            </a:extLst>
          </p:cNvPr>
          <p:cNvSpPr>
            <a:spLocks noGrp="1"/>
          </p:cNvSpPr>
          <p:nvPr>
            <p:ph type="ctrTitle"/>
          </p:nvPr>
        </p:nvSpPr>
        <p:spPr>
          <a:xfrm>
            <a:off x="685800" y="1122363"/>
            <a:ext cx="7772400" cy="1905972"/>
          </a:xfrm>
        </p:spPr>
        <p:txBody>
          <a:bodyPr/>
          <a:lstStyle/>
          <a:p>
            <a:r>
              <a:rPr lang="en-US" dirty="0">
                <a:solidFill>
                  <a:srgbClr val="B89130"/>
                </a:solidFill>
              </a:rPr>
              <a:t>Class IV: </a:t>
            </a:r>
            <a:r>
              <a:rPr lang="en-US" dirty="0" err="1">
                <a:solidFill>
                  <a:srgbClr val="B89130"/>
                </a:solidFill>
              </a:rPr>
              <a:t>Transcriptomics</a:t>
            </a:r>
            <a:endParaRPr lang="en-US" dirty="0">
              <a:solidFill>
                <a:srgbClr val="B89130"/>
              </a:solidFill>
            </a:endParaRPr>
          </a:p>
        </p:txBody>
      </p:sp>
      <p:sp>
        <p:nvSpPr>
          <p:cNvPr id="3" name="Subtitle 2">
            <a:extLst>
              <a:ext uri="{FF2B5EF4-FFF2-40B4-BE49-F238E27FC236}">
                <a16:creationId xmlns:a16="http://schemas.microsoft.com/office/drawing/2014/main" id="{A85D7EF0-A0F5-A943-8DC8-791DA7F61639}"/>
              </a:ext>
            </a:extLst>
          </p:cNvPr>
          <p:cNvSpPr>
            <a:spLocks noGrp="1"/>
          </p:cNvSpPr>
          <p:nvPr>
            <p:ph type="subTitle" idx="1"/>
          </p:nvPr>
        </p:nvSpPr>
        <p:spPr>
          <a:xfrm>
            <a:off x="1143000" y="3602037"/>
            <a:ext cx="7479890" cy="2769265"/>
          </a:xfrm>
        </p:spPr>
        <p:txBody>
          <a:bodyPr>
            <a:normAutofit/>
          </a:bodyPr>
          <a:lstStyle/>
          <a:p>
            <a:r>
              <a:rPr lang="en-US" dirty="0"/>
              <a:t>Evolutionary and Quantitative Genetics 2020-2021</a:t>
            </a:r>
          </a:p>
          <a:p>
            <a:endParaRPr lang="nl-BE" dirty="0"/>
          </a:p>
          <a:p>
            <a:pPr>
              <a:spcBef>
                <a:spcPts val="0"/>
              </a:spcBef>
            </a:pPr>
            <a:r>
              <a:rPr lang="en-US" sz="2000" dirty="0"/>
              <a:t>Dr. Janne Swaegers</a:t>
            </a:r>
          </a:p>
          <a:p>
            <a:pPr>
              <a:spcBef>
                <a:spcPts val="0"/>
              </a:spcBef>
            </a:pPr>
            <a:r>
              <a:rPr lang="en-US" sz="1600" dirty="0"/>
              <a:t>Laboratory of Evolutionary Stress Ecology</a:t>
            </a:r>
          </a:p>
          <a:p>
            <a:pPr>
              <a:spcBef>
                <a:spcPts val="0"/>
              </a:spcBef>
            </a:pPr>
            <a:r>
              <a:rPr lang="en-US" sz="1600" dirty="0"/>
              <a:t>and Ecotoxicology, </a:t>
            </a:r>
            <a:r>
              <a:rPr lang="fr-FR" sz="1600" dirty="0"/>
              <a:t>KU Leuven</a:t>
            </a:r>
          </a:p>
          <a:p>
            <a:pPr>
              <a:spcBef>
                <a:spcPts val="0"/>
              </a:spcBef>
            </a:pPr>
            <a:r>
              <a:rPr lang="fr-FR" sz="1600" dirty="0"/>
              <a:t>Ch. </a:t>
            </a:r>
            <a:r>
              <a:rPr lang="fr-FR" sz="1600" dirty="0" err="1"/>
              <a:t>Deberiotstraat</a:t>
            </a:r>
            <a:r>
              <a:rPr lang="fr-FR" sz="1600" dirty="0"/>
              <a:t> 32, B-3000 Leuven</a:t>
            </a:r>
          </a:p>
          <a:p>
            <a:pPr>
              <a:spcBef>
                <a:spcPts val="0"/>
              </a:spcBef>
            </a:pPr>
            <a:r>
              <a:rPr lang="fr-FR" sz="1600" dirty="0"/>
              <a:t>Phone: +32 16 32 39 66,</a:t>
            </a:r>
          </a:p>
          <a:p>
            <a:pPr>
              <a:spcBef>
                <a:spcPts val="0"/>
              </a:spcBef>
            </a:pPr>
            <a:r>
              <a:rPr lang="fr-FR" sz="1600" dirty="0"/>
              <a:t>E-mail: janne.swaegers@kuleuven.be</a:t>
            </a:r>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0992" y="148647"/>
            <a:ext cx="2015744" cy="720344"/>
          </a:xfrm>
          <a:prstGeom prst="rect">
            <a:avLst/>
          </a:prstGeom>
        </p:spPr>
      </p:pic>
      <p:sp>
        <p:nvSpPr>
          <p:cNvPr id="5" name="Slide Number Placeholder 4"/>
          <p:cNvSpPr>
            <a:spLocks noGrp="1"/>
          </p:cNvSpPr>
          <p:nvPr>
            <p:ph type="sldNum" sz="quarter" idx="12"/>
          </p:nvPr>
        </p:nvSpPr>
        <p:spPr/>
        <p:txBody>
          <a:bodyPr/>
          <a:lstStyle/>
          <a:p>
            <a:fld id="{6B5D7091-409E-DE4E-BE52-A6FA548AAC48}" type="slidenum">
              <a:rPr lang="en-US" smtClean="0"/>
              <a:t>1</a:t>
            </a:fld>
            <a:endParaRPr lang="en-US"/>
          </a:p>
        </p:txBody>
      </p:sp>
    </p:spTree>
    <p:extLst>
      <p:ext uri="{BB962C8B-B14F-4D97-AF65-F5344CB8AC3E}">
        <p14:creationId xmlns:p14="http://schemas.microsoft.com/office/powerpoint/2010/main" val="1744434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34FAF1-9E01-424B-B1C4-6C6ADB9C84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86" y="0"/>
            <a:ext cx="9125828" cy="6858000"/>
          </a:xfrm>
          <a:prstGeom prst="rect">
            <a:avLst/>
          </a:prstGeom>
        </p:spPr>
      </p:pic>
      <p:sp>
        <p:nvSpPr>
          <p:cNvPr id="3" name="TextBox 2">
            <a:extLst>
              <a:ext uri="{FF2B5EF4-FFF2-40B4-BE49-F238E27FC236}">
                <a16:creationId xmlns:a16="http://schemas.microsoft.com/office/drawing/2014/main" id="{6C2FB813-F2CA-C342-8947-B8FE073F33D2}"/>
              </a:ext>
            </a:extLst>
          </p:cNvPr>
          <p:cNvSpPr txBox="1"/>
          <p:nvPr/>
        </p:nvSpPr>
        <p:spPr>
          <a:xfrm>
            <a:off x="7720315" y="6436582"/>
            <a:ext cx="1794076" cy="276999"/>
          </a:xfrm>
          <a:prstGeom prst="rect">
            <a:avLst/>
          </a:prstGeom>
          <a:noFill/>
        </p:spPr>
        <p:txBody>
          <a:bodyPr wrap="square" rtlCol="0">
            <a:spAutoFit/>
          </a:bodyPr>
          <a:lstStyle/>
          <a:p>
            <a:r>
              <a:rPr lang="en-US" sz="1200" dirty="0"/>
              <a:t>Brian Haas, 2015</a:t>
            </a:r>
          </a:p>
        </p:txBody>
      </p:sp>
      <p:sp>
        <p:nvSpPr>
          <p:cNvPr id="4" name="Slide Number Placeholder 3"/>
          <p:cNvSpPr>
            <a:spLocks noGrp="1"/>
          </p:cNvSpPr>
          <p:nvPr>
            <p:ph type="sldNum" sz="quarter" idx="12"/>
          </p:nvPr>
        </p:nvSpPr>
        <p:spPr/>
        <p:txBody>
          <a:bodyPr/>
          <a:lstStyle/>
          <a:p>
            <a:fld id="{6B5D7091-409E-DE4E-BE52-A6FA548AAC48}" type="slidenum">
              <a:rPr lang="en-US" smtClean="0"/>
              <a:t>10</a:t>
            </a:fld>
            <a:endParaRPr lang="en-US"/>
          </a:p>
        </p:txBody>
      </p:sp>
    </p:spTree>
    <p:extLst>
      <p:ext uri="{BB962C8B-B14F-4D97-AF65-F5344CB8AC3E}">
        <p14:creationId xmlns:p14="http://schemas.microsoft.com/office/powerpoint/2010/main" val="2456149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FB813-F2CA-C342-8947-B8FE073F33D2}"/>
              </a:ext>
            </a:extLst>
          </p:cNvPr>
          <p:cNvSpPr txBox="1"/>
          <p:nvPr/>
        </p:nvSpPr>
        <p:spPr>
          <a:xfrm>
            <a:off x="7481776" y="6423810"/>
            <a:ext cx="1794076" cy="276999"/>
          </a:xfrm>
          <a:prstGeom prst="rect">
            <a:avLst/>
          </a:prstGeom>
          <a:noFill/>
        </p:spPr>
        <p:txBody>
          <a:bodyPr wrap="square" rtlCol="0">
            <a:spAutoFit/>
          </a:bodyPr>
          <a:lstStyle/>
          <a:p>
            <a:r>
              <a:rPr lang="en-US" sz="1200" dirty="0" err="1"/>
              <a:t>Seelbinder</a:t>
            </a:r>
            <a:r>
              <a:rPr lang="en-US" sz="1200" dirty="0"/>
              <a:t> </a:t>
            </a:r>
            <a:r>
              <a:rPr lang="en-US" sz="1200" i="1" dirty="0"/>
              <a:t>et al.</a:t>
            </a:r>
            <a:r>
              <a:rPr lang="en-US" sz="1200" dirty="0"/>
              <a:t>, 2019</a:t>
            </a:r>
          </a:p>
        </p:txBody>
      </p:sp>
      <p:pic>
        <p:nvPicPr>
          <p:cNvPr id="4" name="Picture 3">
            <a:extLst>
              <a:ext uri="{FF2B5EF4-FFF2-40B4-BE49-F238E27FC236}">
                <a16:creationId xmlns:a16="http://schemas.microsoft.com/office/drawing/2014/main" id="{902FE0D9-2C6A-7147-871A-C566C12C289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3563" y="1568195"/>
            <a:ext cx="4686300" cy="5132614"/>
          </a:xfrm>
          <a:prstGeom prst="rect">
            <a:avLst/>
          </a:prstGeom>
        </p:spPr>
      </p:pic>
      <p:sp>
        <p:nvSpPr>
          <p:cNvPr id="2" name="Slide Number Placeholder 1"/>
          <p:cNvSpPr>
            <a:spLocks noGrp="1"/>
          </p:cNvSpPr>
          <p:nvPr>
            <p:ph type="sldNum" sz="quarter" idx="12"/>
          </p:nvPr>
        </p:nvSpPr>
        <p:spPr/>
        <p:txBody>
          <a:bodyPr/>
          <a:lstStyle/>
          <a:p>
            <a:fld id="{6B5D7091-409E-DE4E-BE52-A6FA548AAC48}" type="slidenum">
              <a:rPr lang="en-US" smtClean="0"/>
              <a:t>11</a:t>
            </a:fld>
            <a:endParaRPr lang="en-US"/>
          </a:p>
        </p:txBody>
      </p:sp>
      <p:sp>
        <p:nvSpPr>
          <p:cNvPr id="5" name="Title 1">
            <a:extLst>
              <a:ext uri="{FF2B5EF4-FFF2-40B4-BE49-F238E27FC236}">
                <a16:creationId xmlns:a16="http://schemas.microsoft.com/office/drawing/2014/main" id="{2ABB321D-F6F6-BC44-8251-DB17C429E695}"/>
              </a:ext>
            </a:extLst>
          </p:cNvPr>
          <p:cNvSpPr>
            <a:spLocks noGrp="1"/>
          </p:cNvSpPr>
          <p:nvPr>
            <p:ph type="title"/>
          </p:nvPr>
        </p:nvSpPr>
        <p:spPr>
          <a:xfrm>
            <a:off x="628650" y="178372"/>
            <a:ext cx="7886700" cy="1325563"/>
          </a:xfrm>
        </p:spPr>
        <p:txBody>
          <a:bodyPr/>
          <a:lstStyle/>
          <a:p>
            <a:pPr algn="ctr"/>
            <a:r>
              <a:rPr lang="en-US" b="1" dirty="0"/>
              <a:t>Counting reads per contig</a:t>
            </a:r>
          </a:p>
        </p:txBody>
      </p:sp>
    </p:spTree>
    <p:extLst>
      <p:ext uri="{BB962C8B-B14F-4D97-AF65-F5344CB8AC3E}">
        <p14:creationId xmlns:p14="http://schemas.microsoft.com/office/powerpoint/2010/main" val="2374899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3F7E3-F44F-BF41-B8EB-7F30D73BAB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4927" y="1770094"/>
            <a:ext cx="6634145" cy="4239867"/>
          </a:xfrm>
          <a:prstGeom prst="rect">
            <a:avLst/>
          </a:prstGeom>
        </p:spPr>
      </p:pic>
      <p:sp>
        <p:nvSpPr>
          <p:cNvPr id="4" name="TextBox 3">
            <a:extLst>
              <a:ext uri="{FF2B5EF4-FFF2-40B4-BE49-F238E27FC236}">
                <a16:creationId xmlns:a16="http://schemas.microsoft.com/office/drawing/2014/main" id="{BE0213F2-9639-8C44-B656-8E5BB26A3A38}"/>
              </a:ext>
            </a:extLst>
          </p:cNvPr>
          <p:cNvSpPr txBox="1"/>
          <p:nvPr/>
        </p:nvSpPr>
        <p:spPr>
          <a:xfrm>
            <a:off x="7720315" y="6436582"/>
            <a:ext cx="1794076" cy="276999"/>
          </a:xfrm>
          <a:prstGeom prst="rect">
            <a:avLst/>
          </a:prstGeom>
          <a:noFill/>
        </p:spPr>
        <p:txBody>
          <a:bodyPr wrap="square" rtlCol="0">
            <a:spAutoFit/>
          </a:bodyPr>
          <a:lstStyle/>
          <a:p>
            <a:r>
              <a:rPr lang="en-US" sz="1200" dirty="0"/>
              <a:t>Brian Haas, 2015</a:t>
            </a:r>
          </a:p>
        </p:txBody>
      </p:sp>
      <p:sp>
        <p:nvSpPr>
          <p:cNvPr id="2" name="Slide Number Placeholder 1"/>
          <p:cNvSpPr>
            <a:spLocks noGrp="1"/>
          </p:cNvSpPr>
          <p:nvPr>
            <p:ph type="sldNum" sz="quarter" idx="12"/>
          </p:nvPr>
        </p:nvSpPr>
        <p:spPr/>
        <p:txBody>
          <a:bodyPr/>
          <a:lstStyle/>
          <a:p>
            <a:fld id="{6B5D7091-409E-DE4E-BE52-A6FA548AAC48}" type="slidenum">
              <a:rPr lang="en-US" smtClean="0"/>
              <a:t>12</a:t>
            </a:fld>
            <a:endParaRPr lang="en-US"/>
          </a:p>
        </p:txBody>
      </p:sp>
      <p:sp>
        <p:nvSpPr>
          <p:cNvPr id="5" name="Title 1">
            <a:extLst>
              <a:ext uri="{FF2B5EF4-FFF2-40B4-BE49-F238E27FC236}">
                <a16:creationId xmlns:a16="http://schemas.microsoft.com/office/drawing/2014/main" id="{748238A8-022B-FE4E-A59C-8058BBAC34B6}"/>
              </a:ext>
            </a:extLst>
          </p:cNvPr>
          <p:cNvSpPr>
            <a:spLocks noGrp="1"/>
          </p:cNvSpPr>
          <p:nvPr>
            <p:ph type="title"/>
          </p:nvPr>
        </p:nvSpPr>
        <p:spPr>
          <a:xfrm>
            <a:off x="210415" y="271336"/>
            <a:ext cx="8723168" cy="1325563"/>
          </a:xfrm>
        </p:spPr>
        <p:txBody>
          <a:bodyPr/>
          <a:lstStyle/>
          <a:p>
            <a:pPr algn="ctr"/>
            <a:r>
              <a:rPr lang="en-US" b="1" dirty="0"/>
              <a:t>Differential gene expression analysis</a:t>
            </a:r>
          </a:p>
        </p:txBody>
      </p:sp>
    </p:spTree>
    <p:extLst>
      <p:ext uri="{BB962C8B-B14F-4D97-AF65-F5344CB8AC3E}">
        <p14:creationId xmlns:p14="http://schemas.microsoft.com/office/powerpoint/2010/main" val="3485790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7A3A47-E09D-A742-A900-F10E357B86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6743" y="934971"/>
            <a:ext cx="7819697" cy="4355531"/>
          </a:xfrm>
          <a:prstGeom prst="rect">
            <a:avLst/>
          </a:prstGeom>
        </p:spPr>
      </p:pic>
      <p:sp>
        <p:nvSpPr>
          <p:cNvPr id="3" name="TextBox 2">
            <a:extLst>
              <a:ext uri="{FF2B5EF4-FFF2-40B4-BE49-F238E27FC236}">
                <a16:creationId xmlns:a16="http://schemas.microsoft.com/office/drawing/2014/main" id="{1B4E02AA-FFEC-154B-9FDC-879C09891A2A}"/>
              </a:ext>
            </a:extLst>
          </p:cNvPr>
          <p:cNvSpPr txBox="1"/>
          <p:nvPr/>
        </p:nvSpPr>
        <p:spPr>
          <a:xfrm>
            <a:off x="7720315" y="6436582"/>
            <a:ext cx="1794076" cy="276999"/>
          </a:xfrm>
          <a:prstGeom prst="rect">
            <a:avLst/>
          </a:prstGeom>
          <a:noFill/>
        </p:spPr>
        <p:txBody>
          <a:bodyPr wrap="square" rtlCol="0">
            <a:spAutoFit/>
          </a:bodyPr>
          <a:lstStyle/>
          <a:p>
            <a:r>
              <a:rPr lang="en-US" sz="1200" dirty="0"/>
              <a:t>Brian Haas, 2015</a:t>
            </a:r>
          </a:p>
        </p:txBody>
      </p:sp>
      <p:sp>
        <p:nvSpPr>
          <p:cNvPr id="2" name="Slide Number Placeholder 1"/>
          <p:cNvSpPr>
            <a:spLocks noGrp="1"/>
          </p:cNvSpPr>
          <p:nvPr>
            <p:ph type="sldNum" sz="quarter" idx="12"/>
          </p:nvPr>
        </p:nvSpPr>
        <p:spPr/>
        <p:txBody>
          <a:bodyPr/>
          <a:lstStyle/>
          <a:p>
            <a:fld id="{6B5D7091-409E-DE4E-BE52-A6FA548AAC48}" type="slidenum">
              <a:rPr lang="en-US" smtClean="0"/>
              <a:t>13</a:t>
            </a:fld>
            <a:endParaRPr lang="en-US"/>
          </a:p>
        </p:txBody>
      </p:sp>
    </p:spTree>
    <p:extLst>
      <p:ext uri="{BB962C8B-B14F-4D97-AF65-F5344CB8AC3E}">
        <p14:creationId xmlns:p14="http://schemas.microsoft.com/office/powerpoint/2010/main" val="3017622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078C03-F835-0B41-B99E-78E60F79E0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69610"/>
            <a:ext cx="9144000" cy="5118779"/>
          </a:xfrm>
          <a:prstGeom prst="rect">
            <a:avLst/>
          </a:prstGeom>
        </p:spPr>
      </p:pic>
      <p:sp>
        <p:nvSpPr>
          <p:cNvPr id="3" name="TextBox 2">
            <a:extLst>
              <a:ext uri="{FF2B5EF4-FFF2-40B4-BE49-F238E27FC236}">
                <a16:creationId xmlns:a16="http://schemas.microsoft.com/office/drawing/2014/main" id="{577A5C47-424A-134E-B3F6-7F18D6A9A2EF}"/>
              </a:ext>
            </a:extLst>
          </p:cNvPr>
          <p:cNvSpPr txBox="1"/>
          <p:nvPr/>
        </p:nvSpPr>
        <p:spPr>
          <a:xfrm>
            <a:off x="7720315" y="6436582"/>
            <a:ext cx="1794076" cy="276999"/>
          </a:xfrm>
          <a:prstGeom prst="rect">
            <a:avLst/>
          </a:prstGeom>
          <a:noFill/>
        </p:spPr>
        <p:txBody>
          <a:bodyPr wrap="square" rtlCol="0">
            <a:spAutoFit/>
          </a:bodyPr>
          <a:lstStyle/>
          <a:p>
            <a:r>
              <a:rPr lang="en-US" sz="1200" dirty="0"/>
              <a:t>Brian Haas, 2015</a:t>
            </a:r>
          </a:p>
        </p:txBody>
      </p:sp>
      <p:sp>
        <p:nvSpPr>
          <p:cNvPr id="2" name="Slide Number Placeholder 1"/>
          <p:cNvSpPr>
            <a:spLocks noGrp="1"/>
          </p:cNvSpPr>
          <p:nvPr>
            <p:ph type="sldNum" sz="quarter" idx="12"/>
          </p:nvPr>
        </p:nvSpPr>
        <p:spPr/>
        <p:txBody>
          <a:bodyPr/>
          <a:lstStyle/>
          <a:p>
            <a:fld id="{6B5D7091-409E-DE4E-BE52-A6FA548AAC48}" type="slidenum">
              <a:rPr lang="en-US" smtClean="0"/>
              <a:t>14</a:t>
            </a:fld>
            <a:endParaRPr lang="en-US"/>
          </a:p>
        </p:txBody>
      </p:sp>
    </p:spTree>
    <p:extLst>
      <p:ext uri="{BB962C8B-B14F-4D97-AF65-F5344CB8AC3E}">
        <p14:creationId xmlns:p14="http://schemas.microsoft.com/office/powerpoint/2010/main" val="10348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41FA1A-9913-724B-8187-18222D9589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79078"/>
            <a:ext cx="9144000" cy="6247086"/>
          </a:xfrm>
          <a:prstGeom prst="rect">
            <a:avLst/>
          </a:prstGeom>
        </p:spPr>
      </p:pic>
      <p:sp>
        <p:nvSpPr>
          <p:cNvPr id="5" name="TextBox 4">
            <a:extLst>
              <a:ext uri="{FF2B5EF4-FFF2-40B4-BE49-F238E27FC236}">
                <a16:creationId xmlns:a16="http://schemas.microsoft.com/office/drawing/2014/main" id="{EBB885C7-F44A-4440-A39A-4C38C39C94B5}"/>
              </a:ext>
            </a:extLst>
          </p:cNvPr>
          <p:cNvSpPr txBox="1"/>
          <p:nvPr/>
        </p:nvSpPr>
        <p:spPr>
          <a:xfrm>
            <a:off x="7720315" y="6436582"/>
            <a:ext cx="1794076" cy="276999"/>
          </a:xfrm>
          <a:prstGeom prst="rect">
            <a:avLst/>
          </a:prstGeom>
          <a:noFill/>
        </p:spPr>
        <p:txBody>
          <a:bodyPr wrap="square" rtlCol="0">
            <a:spAutoFit/>
          </a:bodyPr>
          <a:lstStyle/>
          <a:p>
            <a:r>
              <a:rPr lang="en-US" sz="1200" dirty="0"/>
              <a:t>Brian Haas, 2015</a:t>
            </a:r>
          </a:p>
        </p:txBody>
      </p:sp>
      <p:sp>
        <p:nvSpPr>
          <p:cNvPr id="3" name="Slide Number Placeholder 2"/>
          <p:cNvSpPr>
            <a:spLocks noGrp="1"/>
          </p:cNvSpPr>
          <p:nvPr>
            <p:ph type="sldNum" sz="quarter" idx="12"/>
          </p:nvPr>
        </p:nvSpPr>
        <p:spPr/>
        <p:txBody>
          <a:bodyPr/>
          <a:lstStyle/>
          <a:p>
            <a:fld id="{6B5D7091-409E-DE4E-BE52-A6FA548AAC48}" type="slidenum">
              <a:rPr lang="en-US" smtClean="0"/>
              <a:t>15</a:t>
            </a:fld>
            <a:endParaRPr lang="en-US"/>
          </a:p>
        </p:txBody>
      </p:sp>
    </p:spTree>
    <p:extLst>
      <p:ext uri="{BB962C8B-B14F-4D97-AF65-F5344CB8AC3E}">
        <p14:creationId xmlns:p14="http://schemas.microsoft.com/office/powerpoint/2010/main" val="118653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540BB5-AA01-A743-96D7-1320754181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5520"/>
            <a:ext cx="9144000" cy="6526960"/>
          </a:xfrm>
          <a:prstGeom prst="rect">
            <a:avLst/>
          </a:prstGeom>
        </p:spPr>
      </p:pic>
      <p:sp>
        <p:nvSpPr>
          <p:cNvPr id="5" name="TextBox 4">
            <a:extLst>
              <a:ext uri="{FF2B5EF4-FFF2-40B4-BE49-F238E27FC236}">
                <a16:creationId xmlns:a16="http://schemas.microsoft.com/office/drawing/2014/main" id="{9E998F90-8CD0-4C44-9B0C-571D590EF846}"/>
              </a:ext>
            </a:extLst>
          </p:cNvPr>
          <p:cNvSpPr txBox="1"/>
          <p:nvPr/>
        </p:nvSpPr>
        <p:spPr>
          <a:xfrm>
            <a:off x="7720315" y="6436582"/>
            <a:ext cx="1794076" cy="276999"/>
          </a:xfrm>
          <a:prstGeom prst="rect">
            <a:avLst/>
          </a:prstGeom>
          <a:noFill/>
        </p:spPr>
        <p:txBody>
          <a:bodyPr wrap="square" rtlCol="0">
            <a:spAutoFit/>
          </a:bodyPr>
          <a:lstStyle/>
          <a:p>
            <a:r>
              <a:rPr lang="en-US" sz="1200" dirty="0"/>
              <a:t>Brian Haas, 2015</a:t>
            </a:r>
          </a:p>
        </p:txBody>
      </p:sp>
      <p:sp>
        <p:nvSpPr>
          <p:cNvPr id="2" name="Slide Number Placeholder 1"/>
          <p:cNvSpPr>
            <a:spLocks noGrp="1"/>
          </p:cNvSpPr>
          <p:nvPr>
            <p:ph type="sldNum" sz="quarter" idx="12"/>
          </p:nvPr>
        </p:nvSpPr>
        <p:spPr/>
        <p:txBody>
          <a:bodyPr/>
          <a:lstStyle/>
          <a:p>
            <a:fld id="{6B5D7091-409E-DE4E-BE52-A6FA548AAC48}" type="slidenum">
              <a:rPr lang="en-US" smtClean="0"/>
              <a:t>16</a:t>
            </a:fld>
            <a:endParaRPr lang="en-US"/>
          </a:p>
        </p:txBody>
      </p:sp>
    </p:spTree>
    <p:extLst>
      <p:ext uri="{BB962C8B-B14F-4D97-AF65-F5344CB8AC3E}">
        <p14:creationId xmlns:p14="http://schemas.microsoft.com/office/powerpoint/2010/main" val="149289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472B8-7A42-AD46-9AEC-870396505005}"/>
              </a:ext>
            </a:extLst>
          </p:cNvPr>
          <p:cNvSpPr>
            <a:spLocks noGrp="1"/>
          </p:cNvSpPr>
          <p:nvPr>
            <p:ph type="title"/>
          </p:nvPr>
        </p:nvSpPr>
        <p:spPr>
          <a:xfrm>
            <a:off x="628650" y="178372"/>
            <a:ext cx="7886700" cy="1325563"/>
          </a:xfrm>
        </p:spPr>
        <p:txBody>
          <a:bodyPr/>
          <a:lstStyle/>
          <a:p>
            <a:pPr algn="ctr"/>
            <a:r>
              <a:rPr lang="en-US" b="1" dirty="0"/>
              <a:t>Data exploration</a:t>
            </a:r>
          </a:p>
        </p:txBody>
      </p:sp>
      <p:pic>
        <p:nvPicPr>
          <p:cNvPr id="4" name="Picture 3">
            <a:extLst>
              <a:ext uri="{FF2B5EF4-FFF2-40B4-BE49-F238E27FC236}">
                <a16:creationId xmlns:a16="http://schemas.microsoft.com/office/drawing/2014/main" id="{0BF6034D-FBE3-104C-9773-1567DB9D65C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1912" y="1690689"/>
            <a:ext cx="7245752" cy="4836138"/>
          </a:xfrm>
          <a:prstGeom prst="rect">
            <a:avLst/>
          </a:prstGeom>
        </p:spPr>
      </p:pic>
      <p:sp>
        <p:nvSpPr>
          <p:cNvPr id="5" name="TextBox 4">
            <a:extLst>
              <a:ext uri="{FF2B5EF4-FFF2-40B4-BE49-F238E27FC236}">
                <a16:creationId xmlns:a16="http://schemas.microsoft.com/office/drawing/2014/main" id="{1C1CC3D5-EBF3-5640-9DC9-8AD855A9B45D}"/>
              </a:ext>
            </a:extLst>
          </p:cNvPr>
          <p:cNvSpPr txBox="1"/>
          <p:nvPr/>
        </p:nvSpPr>
        <p:spPr>
          <a:xfrm>
            <a:off x="7650865" y="6436582"/>
            <a:ext cx="1794076" cy="276999"/>
          </a:xfrm>
          <a:prstGeom prst="rect">
            <a:avLst/>
          </a:prstGeom>
          <a:noFill/>
        </p:spPr>
        <p:txBody>
          <a:bodyPr wrap="square" rtlCol="0">
            <a:spAutoFit/>
          </a:bodyPr>
          <a:lstStyle/>
          <a:p>
            <a:r>
              <a:rPr lang="en-US" sz="1200" dirty="0"/>
              <a:t>Lancaster </a:t>
            </a:r>
            <a:r>
              <a:rPr lang="en-US" sz="1200" i="1" dirty="0"/>
              <a:t>et al. </a:t>
            </a:r>
            <a:r>
              <a:rPr lang="en-US" sz="1200" dirty="0"/>
              <a:t>2016</a:t>
            </a:r>
          </a:p>
        </p:txBody>
      </p:sp>
      <p:sp>
        <p:nvSpPr>
          <p:cNvPr id="3" name="Slide Number Placeholder 2"/>
          <p:cNvSpPr>
            <a:spLocks noGrp="1"/>
          </p:cNvSpPr>
          <p:nvPr>
            <p:ph type="sldNum" sz="quarter" idx="12"/>
          </p:nvPr>
        </p:nvSpPr>
        <p:spPr/>
        <p:txBody>
          <a:bodyPr/>
          <a:lstStyle/>
          <a:p>
            <a:fld id="{6B5D7091-409E-DE4E-BE52-A6FA548AAC48}" type="slidenum">
              <a:rPr lang="en-US" smtClean="0"/>
              <a:t>17</a:t>
            </a:fld>
            <a:endParaRPr lang="en-US"/>
          </a:p>
        </p:txBody>
      </p:sp>
      <p:pic>
        <p:nvPicPr>
          <p:cNvPr id="1026" name="Picture 2" descr="File:Coenagrionidae - Ischnura elegans.JPG">
            <a:extLst>
              <a:ext uri="{FF2B5EF4-FFF2-40B4-BE49-F238E27FC236}">
                <a16:creationId xmlns:a16="http://schemas.microsoft.com/office/drawing/2014/main" id="{3E8C6818-DDA9-AF49-B7EF-A6ECA5D8D1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20819" y="1690689"/>
            <a:ext cx="1373690" cy="98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588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CC483-8614-6448-A7C9-A009E5C0DFF9}"/>
              </a:ext>
            </a:extLst>
          </p:cNvPr>
          <p:cNvSpPr>
            <a:spLocks noGrp="1"/>
          </p:cNvSpPr>
          <p:nvPr>
            <p:ph idx="1"/>
          </p:nvPr>
        </p:nvSpPr>
        <p:spPr/>
        <p:txBody>
          <a:bodyPr>
            <a:normAutofit/>
          </a:bodyPr>
          <a:lstStyle/>
          <a:p>
            <a:r>
              <a:rPr lang="en-US" sz="1800" dirty="0"/>
              <a:t>Straightforward for species with annotated transcriptomes</a:t>
            </a:r>
          </a:p>
          <a:p>
            <a:pPr lvl="1"/>
            <a:r>
              <a:rPr lang="en-US" sz="1800" dirty="0"/>
              <a:t>Blast against annotated reference transcriptome</a:t>
            </a:r>
          </a:p>
          <a:p>
            <a:r>
              <a:rPr lang="en-US" sz="1800" dirty="0"/>
              <a:t>More difficult for non-model species</a:t>
            </a:r>
          </a:p>
          <a:p>
            <a:pPr lvl="1"/>
            <a:r>
              <a:rPr lang="en-US" sz="1800" dirty="0"/>
              <a:t>Blast against protein databases of closely related species</a:t>
            </a:r>
          </a:p>
          <a:p>
            <a:pPr lvl="1"/>
            <a:r>
              <a:rPr lang="en-US" sz="1800" dirty="0"/>
              <a:t>Gene Ontology</a:t>
            </a:r>
          </a:p>
          <a:p>
            <a:pPr lvl="2"/>
            <a:r>
              <a:rPr lang="en-US" sz="1400" dirty="0"/>
              <a:t>A GO annotation represents a link between a gene product type and a molecular function, biological process, or cellular component type (a link, in other words, between the gene product and what that product is capable of doing, what biological processes it contributes to, and where in the cell it is capable of functioning in the natural life of an organism)</a:t>
            </a:r>
          </a:p>
        </p:txBody>
      </p:sp>
      <p:pic>
        <p:nvPicPr>
          <p:cNvPr id="2050" name="Picture 2" descr="Gene Ontology Resource">
            <a:extLst>
              <a:ext uri="{FF2B5EF4-FFF2-40B4-BE49-F238E27FC236}">
                <a16:creationId xmlns:a16="http://schemas.microsoft.com/office/drawing/2014/main" id="{F7BBB2C9-3C86-384C-8213-33B07FE30B8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40080" y="4460805"/>
            <a:ext cx="3675270" cy="9475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utput example">
            <a:extLst>
              <a:ext uri="{FF2B5EF4-FFF2-40B4-BE49-F238E27FC236}">
                <a16:creationId xmlns:a16="http://schemas.microsoft.com/office/drawing/2014/main" id="{830B7C49-CC49-BE4F-9071-86BEC7F1D71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0331" y="4333461"/>
            <a:ext cx="3320259" cy="2328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83979E-C16C-6F47-B384-45434131609A}"/>
              </a:ext>
            </a:extLst>
          </p:cNvPr>
          <p:cNvSpPr txBox="1"/>
          <p:nvPr/>
        </p:nvSpPr>
        <p:spPr>
          <a:xfrm>
            <a:off x="7892497" y="6422777"/>
            <a:ext cx="1245705" cy="276999"/>
          </a:xfrm>
          <a:prstGeom prst="rect">
            <a:avLst/>
          </a:prstGeom>
          <a:noFill/>
        </p:spPr>
        <p:txBody>
          <a:bodyPr wrap="square" rtlCol="0">
            <a:spAutoFit/>
          </a:bodyPr>
          <a:lstStyle/>
          <a:p>
            <a:r>
              <a:rPr lang="en-US" sz="1200" dirty="0"/>
              <a:t>Hill </a:t>
            </a:r>
            <a:r>
              <a:rPr lang="en-US" sz="1200" i="1" dirty="0"/>
              <a:t>et al., </a:t>
            </a:r>
            <a:r>
              <a:rPr lang="en-US" sz="1200" dirty="0"/>
              <a:t>2008</a:t>
            </a:r>
          </a:p>
        </p:txBody>
      </p:sp>
      <p:sp>
        <p:nvSpPr>
          <p:cNvPr id="9" name="Title 1">
            <a:extLst>
              <a:ext uri="{FF2B5EF4-FFF2-40B4-BE49-F238E27FC236}">
                <a16:creationId xmlns:a16="http://schemas.microsoft.com/office/drawing/2014/main" id="{D02AA12A-14A4-704B-A9D3-51F5711B27B5}"/>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Functional analysis</a:t>
            </a:r>
          </a:p>
        </p:txBody>
      </p:sp>
      <p:sp>
        <p:nvSpPr>
          <p:cNvPr id="2" name="Slide Number Placeholder 1"/>
          <p:cNvSpPr>
            <a:spLocks noGrp="1"/>
          </p:cNvSpPr>
          <p:nvPr>
            <p:ph type="sldNum" sz="quarter" idx="12"/>
          </p:nvPr>
        </p:nvSpPr>
        <p:spPr/>
        <p:txBody>
          <a:bodyPr/>
          <a:lstStyle/>
          <a:p>
            <a:fld id="{6B5D7091-409E-DE4E-BE52-A6FA548AAC48}" type="slidenum">
              <a:rPr lang="en-US" smtClean="0"/>
              <a:t>18</a:t>
            </a:fld>
            <a:endParaRPr lang="en-US"/>
          </a:p>
        </p:txBody>
      </p:sp>
    </p:spTree>
    <p:extLst>
      <p:ext uri="{BB962C8B-B14F-4D97-AF65-F5344CB8AC3E}">
        <p14:creationId xmlns:p14="http://schemas.microsoft.com/office/powerpoint/2010/main" val="8637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CC483-8614-6448-A7C9-A009E5C0DFF9}"/>
              </a:ext>
            </a:extLst>
          </p:cNvPr>
          <p:cNvSpPr>
            <a:spLocks noGrp="1"/>
          </p:cNvSpPr>
          <p:nvPr>
            <p:ph idx="1"/>
          </p:nvPr>
        </p:nvSpPr>
        <p:spPr>
          <a:xfrm>
            <a:off x="628650" y="1590095"/>
            <a:ext cx="7886700" cy="4351338"/>
          </a:xfrm>
        </p:spPr>
        <p:txBody>
          <a:bodyPr/>
          <a:lstStyle/>
          <a:p>
            <a:pPr lvl="1"/>
            <a:r>
              <a:rPr lang="en-US" dirty="0"/>
              <a:t>Gene Ontology Enrichment analysis</a:t>
            </a:r>
          </a:p>
          <a:p>
            <a:pPr lvl="2"/>
            <a:r>
              <a:rPr lang="en-US" dirty="0"/>
              <a:t>Given a set of genes that are e.g. up-regulated under certain conditions, an enrichment analysis will find which GO terms are over-represented (or under-represented) using annotations for that gene set </a:t>
            </a:r>
          </a:p>
        </p:txBody>
      </p:sp>
      <p:pic>
        <p:nvPicPr>
          <p:cNvPr id="3074" name="Picture 2" descr="Novel biomarkers of rectal radiotherapy&#10; ">
            <a:extLst>
              <a:ext uri="{FF2B5EF4-FFF2-40B4-BE49-F238E27FC236}">
                <a16:creationId xmlns:a16="http://schemas.microsoft.com/office/drawing/2014/main" id="{ACA01710-5F64-414A-B8CC-18EFC158949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21672" y="3173107"/>
            <a:ext cx="4576694" cy="343610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0636638B-00A9-1C4C-BB30-2D7F7A25E083}"/>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Functional analysis</a:t>
            </a:r>
          </a:p>
        </p:txBody>
      </p:sp>
      <p:sp>
        <p:nvSpPr>
          <p:cNvPr id="2" name="Slide Number Placeholder 1"/>
          <p:cNvSpPr>
            <a:spLocks noGrp="1"/>
          </p:cNvSpPr>
          <p:nvPr>
            <p:ph type="sldNum" sz="quarter" idx="12"/>
          </p:nvPr>
        </p:nvSpPr>
        <p:spPr/>
        <p:txBody>
          <a:bodyPr/>
          <a:lstStyle/>
          <a:p>
            <a:fld id="{6B5D7091-409E-DE4E-BE52-A6FA548AAC48}" type="slidenum">
              <a:rPr lang="en-US" smtClean="0"/>
              <a:t>19</a:t>
            </a:fld>
            <a:endParaRPr lang="en-US"/>
          </a:p>
        </p:txBody>
      </p:sp>
    </p:spTree>
    <p:extLst>
      <p:ext uri="{BB962C8B-B14F-4D97-AF65-F5344CB8AC3E}">
        <p14:creationId xmlns:p14="http://schemas.microsoft.com/office/powerpoint/2010/main" val="1703105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80BBFE-10F2-0D40-8393-82BF094C24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6219" y="992104"/>
            <a:ext cx="5975350" cy="4758319"/>
          </a:xfrm>
          <a:prstGeom prst="rect">
            <a:avLst/>
          </a:prstGeom>
        </p:spPr>
      </p:pic>
      <p:sp>
        <p:nvSpPr>
          <p:cNvPr id="5" name="TextBox 4">
            <a:extLst>
              <a:ext uri="{FF2B5EF4-FFF2-40B4-BE49-F238E27FC236}">
                <a16:creationId xmlns:a16="http://schemas.microsoft.com/office/drawing/2014/main" id="{A589B60A-0992-A141-A6E4-DB76A3FD339B}"/>
              </a:ext>
            </a:extLst>
          </p:cNvPr>
          <p:cNvSpPr txBox="1"/>
          <p:nvPr/>
        </p:nvSpPr>
        <p:spPr>
          <a:xfrm>
            <a:off x="3139353" y="6400413"/>
            <a:ext cx="3495554" cy="276999"/>
          </a:xfrm>
          <a:prstGeom prst="rect">
            <a:avLst/>
          </a:prstGeom>
          <a:noFill/>
        </p:spPr>
        <p:txBody>
          <a:bodyPr wrap="square" rtlCol="0">
            <a:spAutoFit/>
          </a:bodyPr>
          <a:lstStyle/>
          <a:p>
            <a:r>
              <a:rPr lang="en-US" sz="1200" dirty="0"/>
              <a:t>illustration by Katina </a:t>
            </a:r>
            <a:r>
              <a:rPr lang="en-US" sz="1200" dirty="0" err="1"/>
              <a:t>Spanier</a:t>
            </a:r>
            <a:r>
              <a:rPr lang="en-US" sz="1200" dirty="0"/>
              <a:t>, 2019</a:t>
            </a:r>
          </a:p>
        </p:txBody>
      </p:sp>
      <p:sp>
        <p:nvSpPr>
          <p:cNvPr id="6" name="Rectangle 5">
            <a:extLst>
              <a:ext uri="{FF2B5EF4-FFF2-40B4-BE49-F238E27FC236}">
                <a16:creationId xmlns:a16="http://schemas.microsoft.com/office/drawing/2014/main" id="{FA3CE1D9-FE3E-224E-B0EA-67F3E7A43B5D}"/>
              </a:ext>
            </a:extLst>
          </p:cNvPr>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 name="Title 1">
            <a:extLst>
              <a:ext uri="{FF2B5EF4-FFF2-40B4-BE49-F238E27FC236}">
                <a16:creationId xmlns:a16="http://schemas.microsoft.com/office/drawing/2014/main" id="{E77E15C1-4DA5-2E4F-B69E-60378E665DE8}"/>
              </a:ext>
            </a:extLst>
          </p:cNvPr>
          <p:cNvSpPr txBox="1">
            <a:spLocks/>
          </p:cNvSpPr>
          <p:nvPr/>
        </p:nvSpPr>
        <p:spPr>
          <a:xfrm>
            <a:off x="-468560" y="-209927"/>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rgbClr val="B89130"/>
                </a:solidFill>
                <a:latin typeface="Arial" panose="020B0604020202020204" pitchFamily="34" charset="0"/>
                <a:cs typeface="Arial" panose="020B0604020202020204" pitchFamily="34" charset="0"/>
              </a:rPr>
              <a:t>WHICH GENES UNDERLIE VARIATION IN ADAPTIVE TRAITS?</a:t>
            </a:r>
          </a:p>
        </p:txBody>
      </p:sp>
      <p:sp>
        <p:nvSpPr>
          <p:cNvPr id="2" name="Slide Number Placeholder 1"/>
          <p:cNvSpPr>
            <a:spLocks noGrp="1"/>
          </p:cNvSpPr>
          <p:nvPr>
            <p:ph type="sldNum" sz="quarter" idx="12"/>
          </p:nvPr>
        </p:nvSpPr>
        <p:spPr/>
        <p:txBody>
          <a:bodyPr/>
          <a:lstStyle/>
          <a:p>
            <a:fld id="{6B5D7091-409E-DE4E-BE52-A6FA548AAC48}" type="slidenum">
              <a:rPr lang="en-US" smtClean="0"/>
              <a:t>2</a:t>
            </a:fld>
            <a:endParaRPr lang="en-US"/>
          </a:p>
        </p:txBody>
      </p:sp>
    </p:spTree>
    <p:extLst>
      <p:ext uri="{BB962C8B-B14F-4D97-AF65-F5344CB8AC3E}">
        <p14:creationId xmlns:p14="http://schemas.microsoft.com/office/powerpoint/2010/main" val="390268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1F1CC3F-5479-438C-88A5-87F3F7E2AB1A}" type="slidenum">
              <a:rPr lang="en-US" smtClean="0"/>
              <a:pPr>
                <a:defRPr/>
              </a:pPr>
              <a:t>20</a:t>
            </a:fld>
            <a:endParaRPr lang="en-US"/>
          </a:p>
        </p:txBody>
      </p:sp>
      <p:sp>
        <p:nvSpPr>
          <p:cNvPr id="3" name="TextBox 2"/>
          <p:cNvSpPr txBox="1"/>
          <p:nvPr/>
        </p:nvSpPr>
        <p:spPr>
          <a:xfrm>
            <a:off x="467544" y="332656"/>
            <a:ext cx="7776864" cy="5447645"/>
          </a:xfrm>
          <a:prstGeom prst="rect">
            <a:avLst/>
          </a:prstGeom>
          <a:noFill/>
          <a:ln>
            <a:solidFill>
              <a:schemeClr val="tx1"/>
            </a:solidFill>
          </a:ln>
        </p:spPr>
        <p:txBody>
          <a:bodyPr wrap="square" rtlCol="0">
            <a:spAutoFit/>
          </a:bodyPr>
          <a:lstStyle/>
          <a:p>
            <a:r>
              <a:rPr lang="nl-BE" sz="3600" dirty="0" err="1"/>
              <a:t>Your</a:t>
            </a:r>
            <a:r>
              <a:rPr lang="nl-BE" sz="3600" dirty="0"/>
              <a:t> </a:t>
            </a:r>
            <a:r>
              <a:rPr lang="nl-BE" sz="3600" dirty="0" err="1"/>
              <a:t>compass</a:t>
            </a:r>
            <a:r>
              <a:rPr lang="nl-BE" sz="3600" dirty="0"/>
              <a:t> </a:t>
            </a:r>
            <a:r>
              <a:rPr lang="nl-BE" sz="3600" dirty="0" err="1"/>
              <a:t>to</a:t>
            </a:r>
            <a:r>
              <a:rPr lang="nl-BE" sz="3600" dirty="0"/>
              <a:t> </a:t>
            </a:r>
            <a:r>
              <a:rPr lang="nl-BE" sz="3600" dirty="0" err="1"/>
              <a:t>this</a:t>
            </a:r>
            <a:r>
              <a:rPr lang="nl-BE" sz="3600" dirty="0"/>
              <a:t> class</a:t>
            </a:r>
          </a:p>
          <a:p>
            <a:endParaRPr lang="nl-BE" sz="2400" dirty="0"/>
          </a:p>
          <a:p>
            <a:r>
              <a:rPr lang="nl-BE" sz="2400" dirty="0" err="1"/>
              <a:t>Aim</a:t>
            </a:r>
            <a:r>
              <a:rPr lang="nl-BE" sz="2400" dirty="0"/>
              <a:t>  </a:t>
            </a:r>
          </a:p>
          <a:p>
            <a:endParaRPr lang="nl-BE" dirty="0"/>
          </a:p>
          <a:p>
            <a:pPr marL="285750" indent="-285750">
              <a:buFontTx/>
              <a:buChar char="-"/>
            </a:pPr>
            <a:r>
              <a:rPr lang="nl-BE" dirty="0"/>
              <a:t>Understanding the basics of transcriptomic analysis and why it is useful in evolutionary biology </a:t>
            </a:r>
          </a:p>
          <a:p>
            <a:pPr marL="285750" indent="-285750">
              <a:buFontTx/>
              <a:buChar char="-"/>
            </a:pPr>
            <a:r>
              <a:rPr lang="nl-BE" dirty="0"/>
              <a:t>Get acquainted with the nature of RNA-seq data</a:t>
            </a:r>
          </a:p>
          <a:p>
            <a:pPr marL="285750" indent="-285750">
              <a:buFontTx/>
              <a:buChar char="-"/>
            </a:pPr>
            <a:endParaRPr lang="nl-BE" dirty="0"/>
          </a:p>
          <a:p>
            <a:r>
              <a:rPr lang="en-US" sz="2400" dirty="0"/>
              <a:t>Milestones</a:t>
            </a:r>
            <a:endParaRPr lang="en-US" dirty="0"/>
          </a:p>
          <a:p>
            <a:endParaRPr lang="en-US" dirty="0"/>
          </a:p>
          <a:p>
            <a:pPr marL="285750" indent="-285750">
              <a:buFontTx/>
              <a:buChar char="-"/>
            </a:pPr>
            <a:r>
              <a:rPr lang="en-US" dirty="0"/>
              <a:t>Installing R packages and importing data</a:t>
            </a:r>
          </a:p>
          <a:p>
            <a:pPr marL="285750" indent="-285750">
              <a:buFontTx/>
              <a:buChar char="-"/>
            </a:pPr>
            <a:r>
              <a:rPr lang="sv-SE" dirty="0" err="1"/>
              <a:t>Exploring</a:t>
            </a:r>
            <a:r>
              <a:rPr lang="sv-SE" dirty="0"/>
              <a:t> RNA-seq data</a:t>
            </a:r>
          </a:p>
          <a:p>
            <a:pPr marL="285750" indent="-285750">
              <a:buFontTx/>
              <a:buChar char="-"/>
            </a:pPr>
            <a:r>
              <a:rPr lang="sv-SE" dirty="0" err="1"/>
              <a:t>Executing</a:t>
            </a:r>
            <a:r>
              <a:rPr lang="sv-SE" dirty="0"/>
              <a:t> differential gene expression </a:t>
            </a:r>
            <a:r>
              <a:rPr lang="sv-SE" dirty="0" err="1"/>
              <a:t>analysis</a:t>
            </a:r>
            <a:endParaRPr lang="en-US" dirty="0"/>
          </a:p>
          <a:p>
            <a:endParaRPr lang="nl-BE" dirty="0"/>
          </a:p>
          <a:p>
            <a:r>
              <a:rPr lang="nl-BE" sz="2400" dirty="0"/>
              <a:t>Tools</a:t>
            </a:r>
          </a:p>
          <a:p>
            <a:endParaRPr lang="nl-BE" dirty="0"/>
          </a:p>
          <a:p>
            <a:pPr marL="285750" indent="-285750">
              <a:buFontTx/>
              <a:buChar char="-"/>
            </a:pPr>
            <a:r>
              <a:rPr lang="nl-BE" dirty="0"/>
              <a:t>R package DESeq2 </a:t>
            </a:r>
            <a:endParaRPr lang="en-US" dirty="0"/>
          </a:p>
        </p:txBody>
      </p:sp>
    </p:spTree>
    <p:extLst>
      <p:ext uri="{BB962C8B-B14F-4D97-AF65-F5344CB8AC3E}">
        <p14:creationId xmlns:p14="http://schemas.microsoft.com/office/powerpoint/2010/main" val="313413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EC0E-1AF0-4E49-8B38-AF397825289B}"/>
              </a:ext>
            </a:extLst>
          </p:cNvPr>
          <p:cNvSpPr>
            <a:spLocks noGrp="1"/>
          </p:cNvSpPr>
          <p:nvPr>
            <p:ph type="title"/>
          </p:nvPr>
        </p:nvSpPr>
        <p:spPr>
          <a:xfrm>
            <a:off x="628650" y="2766218"/>
            <a:ext cx="7886700" cy="1325563"/>
          </a:xfrm>
        </p:spPr>
        <p:txBody>
          <a:bodyPr/>
          <a:lstStyle/>
          <a:p>
            <a:pPr algn="ctr"/>
            <a:r>
              <a:rPr lang="en-US" b="1" dirty="0"/>
              <a:t>Dataset Computer Lab </a:t>
            </a:r>
          </a:p>
        </p:txBody>
      </p:sp>
      <p:sp>
        <p:nvSpPr>
          <p:cNvPr id="3" name="Slide Number Placeholder 2"/>
          <p:cNvSpPr>
            <a:spLocks noGrp="1"/>
          </p:cNvSpPr>
          <p:nvPr>
            <p:ph type="sldNum" sz="quarter" idx="12"/>
          </p:nvPr>
        </p:nvSpPr>
        <p:spPr/>
        <p:txBody>
          <a:bodyPr/>
          <a:lstStyle/>
          <a:p>
            <a:fld id="{6B5D7091-409E-DE4E-BE52-A6FA548AAC48}" type="slidenum">
              <a:rPr lang="en-US" smtClean="0"/>
              <a:t>21</a:t>
            </a:fld>
            <a:endParaRPr lang="en-US"/>
          </a:p>
        </p:txBody>
      </p:sp>
    </p:spTree>
    <p:extLst>
      <p:ext uri="{BB962C8B-B14F-4D97-AF65-F5344CB8AC3E}">
        <p14:creationId xmlns:p14="http://schemas.microsoft.com/office/powerpoint/2010/main" val="29735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DA7F-1037-6745-8280-EE29943F8E75}"/>
              </a:ext>
            </a:extLst>
          </p:cNvPr>
          <p:cNvSpPr>
            <a:spLocks noGrp="1"/>
          </p:cNvSpPr>
          <p:nvPr>
            <p:ph type="title"/>
          </p:nvPr>
        </p:nvSpPr>
        <p:spPr/>
        <p:txBody>
          <a:bodyPr/>
          <a:lstStyle/>
          <a:p>
            <a:pPr algn="ctr"/>
            <a:r>
              <a:rPr lang="en-US" b="1" dirty="0"/>
              <a:t>Exercise</a:t>
            </a:r>
          </a:p>
        </p:txBody>
      </p:sp>
      <p:pic>
        <p:nvPicPr>
          <p:cNvPr id="5" name="Picture 4">
            <a:extLst>
              <a:ext uri="{FF2B5EF4-FFF2-40B4-BE49-F238E27FC236}">
                <a16:creationId xmlns:a16="http://schemas.microsoft.com/office/drawing/2014/main" id="{EAAF8DE6-84E9-134B-BC4F-F18D54A32D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70527" y="1943079"/>
            <a:ext cx="3168352" cy="1959010"/>
          </a:xfrm>
          <a:prstGeom prst="rect">
            <a:avLst/>
          </a:prstGeom>
        </p:spPr>
      </p:pic>
      <p:sp>
        <p:nvSpPr>
          <p:cNvPr id="6" name="TextBox 5">
            <a:extLst>
              <a:ext uri="{FF2B5EF4-FFF2-40B4-BE49-F238E27FC236}">
                <a16:creationId xmlns:a16="http://schemas.microsoft.com/office/drawing/2014/main" id="{239C2BAE-2B72-7341-BC05-6A974730F999}"/>
              </a:ext>
            </a:extLst>
          </p:cNvPr>
          <p:cNvSpPr txBox="1"/>
          <p:nvPr/>
        </p:nvSpPr>
        <p:spPr>
          <a:xfrm>
            <a:off x="234022" y="4262129"/>
            <a:ext cx="8909978" cy="1138773"/>
          </a:xfrm>
          <a:prstGeom prst="rect">
            <a:avLst/>
          </a:prstGeom>
          <a:noFill/>
          <a:ln>
            <a:noFill/>
          </a:ln>
          <a:effectLst>
            <a:outerShdw blurRad="663575" dist="38100" dir="2700000" sx="57000" sy="57000" algn="tl" rotWithShape="0">
              <a:schemeClr val="accent1">
                <a:lumMod val="75000"/>
                <a:alpha val="43000"/>
              </a:schemeClr>
            </a:outerShdw>
          </a:effectLst>
        </p:spPr>
        <p:txBody>
          <a:bodyPr wrap="square" rtlCol="0">
            <a:spAutoFit/>
          </a:bodyPr>
          <a:lstStyle/>
          <a:p>
            <a:pPr algn="ctr"/>
            <a:endParaRPr lang="en-US" sz="1600" dirty="0">
              <a:solidFill>
                <a:srgbClr val="17375E"/>
              </a:solidFill>
              <a:latin typeface="Arial"/>
              <a:cs typeface="Arial"/>
            </a:endParaRPr>
          </a:p>
          <a:p>
            <a:pPr algn="ctr"/>
            <a:r>
              <a:rPr lang="en-GB" dirty="0">
                <a:solidFill>
                  <a:srgbClr val="31A0AE"/>
                </a:solidFill>
              </a:rPr>
              <a:t>UNDERLYING MECHANISMS OF RESPONSE TO GLOBAL WARMING IN A DAMSELFLY USING A SPACE-FOR-TIME APPROACH</a:t>
            </a:r>
            <a:endParaRPr lang="en-US" dirty="0">
              <a:solidFill>
                <a:srgbClr val="31A0AE"/>
              </a:solidFill>
            </a:endParaRPr>
          </a:p>
          <a:p>
            <a:pPr algn="ctr"/>
            <a:endParaRPr lang="en-US" sz="1600" dirty="0">
              <a:solidFill>
                <a:srgbClr val="17375E"/>
              </a:solidFill>
              <a:latin typeface="Arial"/>
              <a:cs typeface="Arial"/>
            </a:endParaRPr>
          </a:p>
        </p:txBody>
      </p:sp>
      <p:pic>
        <p:nvPicPr>
          <p:cNvPr id="7" name="Picture 6">
            <a:extLst>
              <a:ext uri="{FF2B5EF4-FFF2-40B4-BE49-F238E27FC236}">
                <a16:creationId xmlns:a16="http://schemas.microsoft.com/office/drawing/2014/main" id="{55F19848-901B-5540-BFB8-C4095D1F396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2134" y="1950197"/>
            <a:ext cx="3563123" cy="1951892"/>
          </a:xfrm>
          <a:prstGeom prst="rect">
            <a:avLst/>
          </a:prstGeom>
        </p:spPr>
      </p:pic>
      <p:sp>
        <p:nvSpPr>
          <p:cNvPr id="8" name="Rectangle 7">
            <a:extLst>
              <a:ext uri="{FF2B5EF4-FFF2-40B4-BE49-F238E27FC236}">
                <a16:creationId xmlns:a16="http://schemas.microsoft.com/office/drawing/2014/main" id="{A2A33A36-5C33-5749-90DF-CA7EC42E7DAD}"/>
              </a:ext>
            </a:extLst>
          </p:cNvPr>
          <p:cNvSpPr/>
          <p:nvPr/>
        </p:nvSpPr>
        <p:spPr>
          <a:xfrm>
            <a:off x="3922643" y="6109373"/>
            <a:ext cx="5378673" cy="584775"/>
          </a:xfrm>
          <a:prstGeom prst="rect">
            <a:avLst/>
          </a:prstGeom>
        </p:spPr>
        <p:txBody>
          <a:bodyPr wrap="square">
            <a:spAutoFit/>
          </a:bodyPr>
          <a:lstStyle/>
          <a:p>
            <a:r>
              <a:rPr lang="nl-NL" sz="16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published</a:t>
            </a:r>
            <a:r>
              <a:rPr lang="nl-NL"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in </a:t>
            </a:r>
            <a:r>
              <a:rPr lang="nl-NL" sz="16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Molecular</a:t>
            </a:r>
            <a:r>
              <a:rPr lang="nl-NL"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nl-NL" sz="16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Ecology</a:t>
            </a:r>
            <a:r>
              <a:rPr lang="nl-NL"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2020: </a:t>
            </a:r>
            <a:r>
              <a:rPr lang="nl-NL" sz="16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https</a:t>
            </a:r>
            <a:r>
              <a:rPr lang="nl-NL"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nl-NL" sz="16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onlinelibrary.wiley.com</a:t>
            </a:r>
            <a:r>
              <a:rPr lang="nl-NL"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nl-NL" sz="16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doi</a:t>
            </a:r>
            <a:r>
              <a:rPr lang="nl-NL"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a:t>
            </a:r>
            <a:r>
              <a:rPr lang="nl-NL" sz="1600" dirty="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abs</a:t>
            </a:r>
            <a:r>
              <a:rPr lang="nl-NL" sz="16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/10.1111/mec.15676</a:t>
            </a:r>
            <a:r>
              <a:rPr lang="en-US" sz="1600" dirty="0"/>
              <a:t> </a:t>
            </a:r>
          </a:p>
        </p:txBody>
      </p:sp>
      <p:pic>
        <p:nvPicPr>
          <p:cNvPr id="9" name="Picture 8">
            <a:extLst>
              <a:ext uri="{FF2B5EF4-FFF2-40B4-BE49-F238E27FC236}">
                <a16:creationId xmlns:a16="http://schemas.microsoft.com/office/drawing/2014/main" id="{49702FFA-8B39-5743-B29A-F3144B5D967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1062" y="5591059"/>
            <a:ext cx="3578087" cy="1103089"/>
          </a:xfrm>
          <a:prstGeom prst="rect">
            <a:avLst/>
          </a:prstGeom>
        </p:spPr>
      </p:pic>
      <p:sp>
        <p:nvSpPr>
          <p:cNvPr id="3" name="Slide Number Placeholder 2"/>
          <p:cNvSpPr>
            <a:spLocks noGrp="1"/>
          </p:cNvSpPr>
          <p:nvPr>
            <p:ph type="sldNum" sz="quarter" idx="12"/>
          </p:nvPr>
        </p:nvSpPr>
        <p:spPr/>
        <p:txBody>
          <a:bodyPr/>
          <a:lstStyle/>
          <a:p>
            <a:fld id="{6B5D7091-409E-DE4E-BE52-A6FA548AAC48}" type="slidenum">
              <a:rPr lang="en-US" smtClean="0"/>
              <a:t>22</a:t>
            </a:fld>
            <a:endParaRPr lang="en-US" dirty="0"/>
          </a:p>
        </p:txBody>
      </p:sp>
    </p:spTree>
    <p:extLst>
      <p:ext uri="{BB962C8B-B14F-4D97-AF65-F5344CB8AC3E}">
        <p14:creationId xmlns:p14="http://schemas.microsoft.com/office/powerpoint/2010/main" val="1036251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88224" y="3573016"/>
            <a:ext cx="1368152" cy="1368152"/>
          </a:xfrm>
          <a:prstGeom prst="rect">
            <a:avLst/>
          </a:prstGeom>
        </p:spPr>
      </p:pic>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 name="Rectangle 6"/>
          <p:cNvSpPr/>
          <p:nvPr/>
        </p:nvSpPr>
        <p:spPr>
          <a:xfrm>
            <a:off x="3275856" y="2780928"/>
            <a:ext cx="2952328" cy="1323439"/>
          </a:xfrm>
          <a:prstGeom prst="rect">
            <a:avLst/>
          </a:prstGeom>
        </p:spPr>
        <p:txBody>
          <a:bodyPr wrap="square">
            <a:spAutoFit/>
          </a:bodyPr>
          <a:lstStyle/>
          <a:p>
            <a:r>
              <a:rPr lang="en-US" sz="8000" b="1" dirty="0">
                <a:solidFill>
                  <a:srgbClr val="31A0AE">
                    <a:alpha val="76000"/>
                  </a:srgbClr>
                </a:solidFill>
              </a:rPr>
              <a:t>TIME</a:t>
            </a:r>
            <a:endParaRPr lang="en-US" sz="8000" b="1" dirty="0">
              <a:gradFill flip="none" rotWithShape="1">
                <a:gsLst>
                  <a:gs pos="55000">
                    <a:schemeClr val="accent1">
                      <a:lumMod val="75000"/>
                      <a:alpha val="76000"/>
                    </a:schemeClr>
                  </a:gs>
                  <a:gs pos="100000">
                    <a:schemeClr val="accent1">
                      <a:lumMod val="60000"/>
                      <a:lumOff val="40000"/>
                    </a:schemeClr>
                  </a:gs>
                </a:gsLst>
                <a:lin ang="0" scaled="1"/>
                <a:tileRect/>
              </a:gradFill>
            </a:endParaRPr>
          </a:p>
        </p:txBody>
      </p:sp>
      <p:sp>
        <p:nvSpPr>
          <p:cNvPr id="2" name="Right Arrow 1"/>
          <p:cNvSpPr/>
          <p:nvPr/>
        </p:nvSpPr>
        <p:spPr>
          <a:xfrm rot="5400000">
            <a:off x="215516" y="3176972"/>
            <a:ext cx="3816424" cy="1008112"/>
          </a:xfrm>
          <a:prstGeom prst="rightArrow">
            <a:avLst/>
          </a:prstGeom>
          <a:gradFill flip="none" rotWithShape="1">
            <a:gsLst>
              <a:gs pos="95000">
                <a:schemeClr val="accent2">
                  <a:lumMod val="60000"/>
                  <a:lumOff val="40000"/>
                </a:schemeClr>
              </a:gs>
              <a:gs pos="0">
                <a:schemeClr val="accent1">
                  <a:lumMod val="60000"/>
                  <a:lumOff val="40000"/>
                </a:schemeClr>
              </a:gs>
            </a:gsLst>
            <a:lin ang="0" scaled="1"/>
            <a:tileRect/>
          </a:gradFill>
          <a:ln>
            <a:gradFill flip="none" rotWithShape="1">
              <a:gsLst>
                <a:gs pos="0">
                  <a:schemeClr val="accent1">
                    <a:lumMod val="40000"/>
                    <a:lumOff val="60000"/>
                  </a:schemeClr>
                </a:gs>
                <a:gs pos="62000">
                  <a:schemeClr val="accent2">
                    <a:lumMod val="60000"/>
                    <a:lumOff val="4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rot="16200000">
            <a:off x="-625659" y="3154052"/>
            <a:ext cx="3470358" cy="707886"/>
          </a:xfrm>
          <a:prstGeom prst="rect">
            <a:avLst/>
          </a:prstGeom>
        </p:spPr>
        <p:txBody>
          <a:bodyPr wrap="square">
            <a:spAutoFit/>
          </a:bodyPr>
          <a:lstStyle/>
          <a:p>
            <a:r>
              <a:rPr lang="en-US" sz="4000" b="1" dirty="0">
                <a:solidFill>
                  <a:srgbClr val="31A0AE">
                    <a:alpha val="76000"/>
                  </a:srgbClr>
                </a:solidFill>
              </a:rPr>
              <a:t>TEMPERATURE</a:t>
            </a:r>
            <a:endParaRPr lang="en-US" sz="4000" b="1" dirty="0">
              <a:gradFill flip="none" rotWithShape="1">
                <a:gsLst>
                  <a:gs pos="55000">
                    <a:schemeClr val="accent1">
                      <a:lumMod val="75000"/>
                      <a:alpha val="76000"/>
                    </a:schemeClr>
                  </a:gs>
                  <a:gs pos="100000">
                    <a:schemeClr val="accent1">
                      <a:lumMod val="60000"/>
                      <a:lumOff val="40000"/>
                    </a:schemeClr>
                  </a:gs>
                </a:gsLst>
                <a:lin ang="0" scaled="1"/>
                <a:tileRect/>
              </a:gradFill>
            </a:endParaRPr>
          </a:p>
        </p:txBody>
      </p:sp>
      <p:sp>
        <p:nvSpPr>
          <p:cNvPr id="8" name="Rectangle 7"/>
          <p:cNvSpPr/>
          <p:nvPr/>
        </p:nvSpPr>
        <p:spPr>
          <a:xfrm>
            <a:off x="6228184" y="1772816"/>
            <a:ext cx="3347864" cy="923330"/>
          </a:xfrm>
          <a:prstGeom prst="rect">
            <a:avLst/>
          </a:prstGeom>
        </p:spPr>
        <p:txBody>
          <a:bodyPr wrap="square">
            <a:spAutoFit/>
          </a:bodyPr>
          <a:lstStyle/>
          <a:p>
            <a:pPr marL="285750" indent="-285750">
              <a:buFont typeface="Arial"/>
              <a:buChar char="•"/>
            </a:pPr>
            <a:r>
              <a:rPr lang="en-US" dirty="0">
                <a:latin typeface="Arial"/>
                <a:cs typeface="Arial"/>
              </a:rPr>
              <a:t>Re-</a:t>
            </a:r>
            <a:r>
              <a:rPr lang="en-US" dirty="0" err="1">
                <a:latin typeface="Arial"/>
                <a:cs typeface="Arial"/>
              </a:rPr>
              <a:t>analyse</a:t>
            </a:r>
            <a:r>
              <a:rPr lang="en-US" dirty="0">
                <a:latin typeface="Arial"/>
                <a:cs typeface="Arial"/>
              </a:rPr>
              <a:t> populations </a:t>
            </a:r>
          </a:p>
          <a:p>
            <a:pPr marL="285750" indent="-285750">
              <a:buFont typeface="Arial"/>
              <a:buChar char="•"/>
            </a:pPr>
            <a:endParaRPr lang="en-US" dirty="0">
              <a:latin typeface="Arial"/>
              <a:cs typeface="Arial"/>
            </a:endParaRPr>
          </a:p>
          <a:p>
            <a:endParaRPr lang="en-US" dirty="0">
              <a:latin typeface="Arial"/>
              <a:cs typeface="Arial"/>
            </a:endParaRPr>
          </a:p>
        </p:txBody>
      </p:sp>
      <p:sp>
        <p:nvSpPr>
          <p:cNvPr id="11" name="Rectangle 10"/>
          <p:cNvSpPr/>
          <p:nvPr/>
        </p:nvSpPr>
        <p:spPr>
          <a:xfrm>
            <a:off x="6228184" y="3282862"/>
            <a:ext cx="2095445" cy="369332"/>
          </a:xfrm>
          <a:prstGeom prst="rect">
            <a:avLst/>
          </a:prstGeom>
        </p:spPr>
        <p:txBody>
          <a:bodyPr wrap="none">
            <a:spAutoFit/>
          </a:bodyPr>
          <a:lstStyle/>
          <a:p>
            <a:pPr marL="285750" indent="-285750">
              <a:buFont typeface="Arial"/>
              <a:buChar char="•"/>
            </a:pPr>
            <a:r>
              <a:rPr lang="en-US" dirty="0">
                <a:latin typeface="Arial"/>
                <a:cs typeface="Arial"/>
              </a:rPr>
              <a:t>Dormant stages</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88224" y="2210660"/>
            <a:ext cx="1036960" cy="970972"/>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15203" y="4971468"/>
            <a:ext cx="1314401" cy="984532"/>
          </a:xfrm>
          <a:prstGeom prst="rect">
            <a:avLst/>
          </a:prstGeom>
        </p:spPr>
      </p:pic>
      <p:sp>
        <p:nvSpPr>
          <p:cNvPr id="15" name="Title 1">
            <a:extLst>
              <a:ext uri="{FF2B5EF4-FFF2-40B4-BE49-F238E27FC236}">
                <a16:creationId xmlns:a16="http://schemas.microsoft.com/office/drawing/2014/main" id="{C03F7329-43FE-BE49-A916-DAD3BDF714CA}"/>
              </a:ext>
            </a:extLst>
          </p:cNvPr>
          <p:cNvSpPr txBox="1">
            <a:spLocks/>
          </p:cNvSpPr>
          <p:nvPr/>
        </p:nvSpPr>
        <p:spPr>
          <a:xfrm>
            <a:off x="-468560" y="-209927"/>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HOW TO PREDICT THE RESPONSE TO GLOBAL WARMING?</a:t>
            </a:r>
            <a:endParaRPr lang="en-US" sz="2200" dirty="0">
              <a:latin typeface="Arial"/>
              <a:cs typeface="Arial"/>
            </a:endParaRPr>
          </a:p>
        </p:txBody>
      </p:sp>
      <p:sp>
        <p:nvSpPr>
          <p:cNvPr id="3" name="Slide Number Placeholder 2"/>
          <p:cNvSpPr>
            <a:spLocks noGrp="1"/>
          </p:cNvSpPr>
          <p:nvPr>
            <p:ph type="sldNum" sz="quarter" idx="12"/>
          </p:nvPr>
        </p:nvSpPr>
        <p:spPr/>
        <p:txBody>
          <a:bodyPr/>
          <a:lstStyle/>
          <a:p>
            <a:fld id="{6B5D7091-409E-DE4E-BE52-A6FA548AAC48}" type="slidenum">
              <a:rPr lang="en-US" smtClean="0"/>
              <a:t>23</a:t>
            </a:fld>
            <a:endParaRPr lang="en-US"/>
          </a:p>
        </p:txBody>
      </p:sp>
    </p:spTree>
    <p:extLst>
      <p:ext uri="{BB962C8B-B14F-4D97-AF65-F5344CB8AC3E}">
        <p14:creationId xmlns:p14="http://schemas.microsoft.com/office/powerpoint/2010/main" val="70247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 name="Rectangle 6"/>
          <p:cNvSpPr/>
          <p:nvPr/>
        </p:nvSpPr>
        <p:spPr>
          <a:xfrm>
            <a:off x="3275856" y="2780928"/>
            <a:ext cx="2952328" cy="1323439"/>
          </a:xfrm>
          <a:prstGeom prst="rect">
            <a:avLst/>
          </a:prstGeom>
        </p:spPr>
        <p:txBody>
          <a:bodyPr wrap="square">
            <a:spAutoFit/>
          </a:bodyPr>
          <a:lstStyle/>
          <a:p>
            <a:r>
              <a:rPr lang="en-US" sz="8000" b="1" dirty="0">
                <a:solidFill>
                  <a:srgbClr val="31A0AE">
                    <a:alpha val="76000"/>
                  </a:srgbClr>
                </a:solidFill>
              </a:rPr>
              <a:t>SPACE</a:t>
            </a:r>
            <a:endParaRPr lang="en-US" sz="8000" b="1" dirty="0">
              <a:gradFill flip="none" rotWithShape="1">
                <a:gsLst>
                  <a:gs pos="55000">
                    <a:schemeClr val="accent1">
                      <a:lumMod val="75000"/>
                      <a:alpha val="76000"/>
                    </a:schemeClr>
                  </a:gs>
                  <a:gs pos="100000">
                    <a:schemeClr val="accent1">
                      <a:lumMod val="60000"/>
                      <a:lumOff val="40000"/>
                    </a:schemeClr>
                  </a:gs>
                </a:gsLst>
                <a:lin ang="0" scaled="1"/>
                <a:tileRect/>
              </a:gradFill>
            </a:endParaRPr>
          </a:p>
        </p:txBody>
      </p:sp>
      <p:sp>
        <p:nvSpPr>
          <p:cNvPr id="2" name="Right Arrow 1"/>
          <p:cNvSpPr/>
          <p:nvPr/>
        </p:nvSpPr>
        <p:spPr>
          <a:xfrm rot="5400000">
            <a:off x="215516" y="3176972"/>
            <a:ext cx="3816424" cy="1008112"/>
          </a:xfrm>
          <a:prstGeom prst="rightArrow">
            <a:avLst/>
          </a:prstGeom>
          <a:gradFill flip="none" rotWithShape="1">
            <a:gsLst>
              <a:gs pos="95000">
                <a:schemeClr val="accent2">
                  <a:lumMod val="60000"/>
                  <a:lumOff val="40000"/>
                </a:schemeClr>
              </a:gs>
              <a:gs pos="0">
                <a:schemeClr val="accent1">
                  <a:lumMod val="60000"/>
                  <a:lumOff val="40000"/>
                </a:schemeClr>
              </a:gs>
            </a:gsLst>
            <a:lin ang="0" scaled="1"/>
            <a:tileRect/>
          </a:gradFill>
          <a:ln>
            <a:gradFill flip="none" rotWithShape="1">
              <a:gsLst>
                <a:gs pos="0">
                  <a:schemeClr val="accent1">
                    <a:lumMod val="40000"/>
                    <a:lumOff val="60000"/>
                  </a:schemeClr>
                </a:gs>
                <a:gs pos="62000">
                  <a:schemeClr val="accent2">
                    <a:lumMod val="60000"/>
                    <a:lumOff val="40000"/>
                  </a:schemeClr>
                </a:gs>
              </a:gsLst>
              <a:lin ang="0" scaled="1"/>
              <a:tileRect/>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rot="16200000">
            <a:off x="-625659" y="3154052"/>
            <a:ext cx="3470358" cy="707886"/>
          </a:xfrm>
          <a:prstGeom prst="rect">
            <a:avLst/>
          </a:prstGeom>
        </p:spPr>
        <p:txBody>
          <a:bodyPr wrap="square">
            <a:spAutoFit/>
          </a:bodyPr>
          <a:lstStyle/>
          <a:p>
            <a:r>
              <a:rPr lang="en-US" sz="4000" b="1" dirty="0">
                <a:solidFill>
                  <a:srgbClr val="31A0AE">
                    <a:alpha val="76000"/>
                  </a:srgbClr>
                </a:solidFill>
              </a:rPr>
              <a:t>TEMPERATURE</a:t>
            </a:r>
            <a:endParaRPr lang="en-US" sz="4000" b="1" dirty="0">
              <a:gradFill flip="none" rotWithShape="1">
                <a:gsLst>
                  <a:gs pos="55000">
                    <a:schemeClr val="accent1">
                      <a:lumMod val="75000"/>
                      <a:alpha val="76000"/>
                    </a:schemeClr>
                  </a:gs>
                  <a:gs pos="100000">
                    <a:schemeClr val="accent1">
                      <a:lumMod val="60000"/>
                      <a:lumOff val="40000"/>
                    </a:schemeClr>
                  </a:gs>
                </a:gsLst>
                <a:lin ang="0" scaled="1"/>
                <a:tileRect/>
              </a:gradFill>
            </a:endParaRPr>
          </a:p>
        </p:txBody>
      </p:sp>
      <p:sp>
        <p:nvSpPr>
          <p:cNvPr id="12" name="Rectangle 11"/>
          <p:cNvSpPr/>
          <p:nvPr/>
        </p:nvSpPr>
        <p:spPr>
          <a:xfrm>
            <a:off x="6228184" y="2543993"/>
            <a:ext cx="2664296" cy="3693319"/>
          </a:xfrm>
          <a:prstGeom prst="rect">
            <a:avLst/>
          </a:prstGeom>
        </p:spPr>
        <p:txBody>
          <a:bodyPr wrap="square">
            <a:spAutoFit/>
          </a:bodyPr>
          <a:lstStyle/>
          <a:p>
            <a:pPr marL="285750" indent="-285750">
              <a:buFont typeface="Arial"/>
              <a:buChar char="•"/>
            </a:pPr>
            <a:r>
              <a:rPr lang="en-US" dirty="0">
                <a:latin typeface="Arial"/>
                <a:cs typeface="Arial"/>
              </a:rPr>
              <a:t>Most environmental factors that vary in time also vary in space</a:t>
            </a:r>
          </a:p>
          <a:p>
            <a:pPr marL="285750" indent="-285750">
              <a:buFont typeface="Arial"/>
              <a:buChar char="•"/>
            </a:pPr>
            <a:endParaRPr lang="en-US" dirty="0">
              <a:latin typeface="Arial"/>
              <a:cs typeface="Arial"/>
            </a:endParaRPr>
          </a:p>
          <a:p>
            <a:pPr marL="285750" indent="-285750">
              <a:buFont typeface="Arial"/>
              <a:buChar char="•"/>
            </a:pPr>
            <a:r>
              <a:rPr lang="en-GB" dirty="0">
                <a:latin typeface="Arial"/>
                <a:cs typeface="Arial"/>
              </a:rPr>
              <a:t>Compare populations between latitudes</a:t>
            </a:r>
          </a:p>
          <a:p>
            <a:pPr marL="285750" indent="-285750">
              <a:buFont typeface="Arial"/>
              <a:buChar char="•"/>
            </a:pPr>
            <a:endParaRPr lang="en-GB" dirty="0"/>
          </a:p>
          <a:p>
            <a:pPr marL="285750" indent="-285750">
              <a:buFont typeface="Arial"/>
              <a:buChar char="•"/>
            </a:pPr>
            <a:r>
              <a:rPr lang="en-GB" dirty="0">
                <a:latin typeface="Arial"/>
                <a:cs typeface="Arial"/>
              </a:rPr>
              <a:t>Allows to make inferences about future response of  high-latitude populations </a:t>
            </a:r>
            <a:endParaRPr lang="en-US" dirty="0">
              <a:latin typeface="Arial"/>
              <a:cs typeface="Arial"/>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34067" y="863650"/>
            <a:ext cx="2026365" cy="1557238"/>
          </a:xfrm>
          <a:prstGeom prst="rect">
            <a:avLst/>
          </a:prstGeom>
        </p:spPr>
      </p:pic>
      <p:sp>
        <p:nvSpPr>
          <p:cNvPr id="11" name="Title 1">
            <a:extLst>
              <a:ext uri="{FF2B5EF4-FFF2-40B4-BE49-F238E27FC236}">
                <a16:creationId xmlns:a16="http://schemas.microsoft.com/office/drawing/2014/main" id="{A7E6AB03-3066-2444-9A3C-2E1E3F7306EB}"/>
              </a:ext>
            </a:extLst>
          </p:cNvPr>
          <p:cNvSpPr txBox="1">
            <a:spLocks/>
          </p:cNvSpPr>
          <p:nvPr/>
        </p:nvSpPr>
        <p:spPr>
          <a:xfrm>
            <a:off x="-468560" y="-209927"/>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HOW TO PREDICT THE RESPONSE TO GLOBAL WARMING?</a:t>
            </a:r>
            <a:endParaRPr lang="en-US" sz="2200" dirty="0">
              <a:latin typeface="Arial"/>
              <a:cs typeface="Arial"/>
            </a:endParaRPr>
          </a:p>
        </p:txBody>
      </p:sp>
      <p:sp>
        <p:nvSpPr>
          <p:cNvPr id="3" name="Slide Number Placeholder 2"/>
          <p:cNvSpPr>
            <a:spLocks noGrp="1"/>
          </p:cNvSpPr>
          <p:nvPr>
            <p:ph type="sldNum" sz="quarter" idx="12"/>
          </p:nvPr>
        </p:nvSpPr>
        <p:spPr/>
        <p:txBody>
          <a:bodyPr/>
          <a:lstStyle/>
          <a:p>
            <a:fld id="{6B5D7091-409E-DE4E-BE52-A6FA548AAC48}" type="slidenum">
              <a:rPr lang="en-US" smtClean="0"/>
              <a:t>24</a:t>
            </a:fld>
            <a:endParaRPr lang="en-US"/>
          </a:p>
        </p:txBody>
      </p:sp>
    </p:spTree>
    <p:extLst>
      <p:ext uri="{BB962C8B-B14F-4D97-AF65-F5344CB8AC3E}">
        <p14:creationId xmlns:p14="http://schemas.microsoft.com/office/powerpoint/2010/main" val="22791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C312D78-68C0-C24E-9951-E8FBE478FED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07704" y="1112975"/>
            <a:ext cx="2808312" cy="4260241"/>
          </a:xfrm>
          <a:prstGeom prst="rect">
            <a:avLst/>
          </a:prstGeom>
        </p:spPr>
      </p:pic>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8" name="Title 1"/>
          <p:cNvSpPr txBox="1">
            <a:spLocks/>
          </p:cNvSpPr>
          <p:nvPr/>
        </p:nvSpPr>
        <p:spPr>
          <a:xfrm>
            <a:off x="-468560" y="-209927"/>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HOW TO PREDICT THE RESPONSE TO GLOBAL WARMING?</a:t>
            </a:r>
            <a:endParaRPr lang="en-US" sz="2200" dirty="0">
              <a:latin typeface="Arial"/>
              <a:cs typeface="Arial"/>
            </a:endParaRP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94533" y="1684839"/>
            <a:ext cx="1129450" cy="3096344"/>
          </a:xfrm>
          <a:prstGeom prst="rect">
            <a:avLst/>
          </a:prstGeom>
        </p:spPr>
      </p:pic>
      <p:sp>
        <p:nvSpPr>
          <p:cNvPr id="11" name="TextBox 10"/>
          <p:cNvSpPr txBox="1"/>
          <p:nvPr/>
        </p:nvSpPr>
        <p:spPr>
          <a:xfrm>
            <a:off x="5036014" y="908720"/>
            <a:ext cx="2247569" cy="400110"/>
          </a:xfrm>
          <a:prstGeom prst="rect">
            <a:avLst/>
          </a:prstGeom>
          <a:noFill/>
        </p:spPr>
        <p:txBody>
          <a:bodyPr wrap="square" rtlCol="0">
            <a:spAutoFit/>
          </a:bodyPr>
          <a:lstStyle/>
          <a:p>
            <a:r>
              <a:rPr lang="en-US" sz="2000" b="1" dirty="0">
                <a:solidFill>
                  <a:srgbClr val="31A0AE"/>
                </a:solidFill>
                <a:latin typeface="Arial"/>
                <a:cs typeface="Arial"/>
              </a:rPr>
              <a:t>Common garden</a:t>
            </a:r>
          </a:p>
        </p:txBody>
      </p:sp>
      <p:cxnSp>
        <p:nvCxnSpPr>
          <p:cNvPr id="4" name="Straight Arrow Connector 3"/>
          <p:cNvCxnSpPr/>
          <p:nvPr/>
        </p:nvCxnSpPr>
        <p:spPr>
          <a:xfrm flipV="1">
            <a:off x="3689648" y="1972871"/>
            <a:ext cx="1930272" cy="72008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041576" y="4133111"/>
            <a:ext cx="2578344" cy="2160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059423" y="2908975"/>
            <a:ext cx="2560497" cy="122226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689648" y="2692951"/>
            <a:ext cx="1902296" cy="89211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611560" y="5141223"/>
            <a:ext cx="8280920" cy="646331"/>
          </a:xfrm>
          <a:prstGeom prst="rect">
            <a:avLst/>
          </a:prstGeom>
        </p:spPr>
        <p:txBody>
          <a:bodyPr wrap="square">
            <a:spAutoFit/>
          </a:bodyPr>
          <a:lstStyle/>
          <a:p>
            <a:pPr marL="285750" indent="-285750">
              <a:buFont typeface="Arial"/>
              <a:buChar char="•"/>
            </a:pPr>
            <a:r>
              <a:rPr lang="en-GB" dirty="0"/>
              <a:t>Pattern of the high-latitude populations at the low-latitude temperature : gives idea about the response in the</a:t>
            </a:r>
            <a:r>
              <a:rPr lang="en-GB" b="1" dirty="0"/>
              <a:t> absence of gradual thermal evolution</a:t>
            </a:r>
          </a:p>
        </p:txBody>
      </p:sp>
      <p:sp>
        <p:nvSpPr>
          <p:cNvPr id="24" name="Bent Arrow 23">
            <a:extLst>
              <a:ext uri="{FF2B5EF4-FFF2-40B4-BE49-F238E27FC236}">
                <a16:creationId xmlns:a16="http://schemas.microsoft.com/office/drawing/2014/main" id="{29D59CDE-F76F-3C47-91E6-3B66B0021D3D}"/>
              </a:ext>
            </a:extLst>
          </p:cNvPr>
          <p:cNvSpPr/>
          <p:nvPr/>
        </p:nvSpPr>
        <p:spPr>
          <a:xfrm flipH="1">
            <a:off x="6973557" y="1902732"/>
            <a:ext cx="288032" cy="848127"/>
          </a:xfrm>
          <a:prstGeom prst="bentArrow">
            <a:avLst>
              <a:gd name="adj1" fmla="val 25000"/>
              <a:gd name="adj2" fmla="val 50000"/>
              <a:gd name="adj3" fmla="val 25000"/>
              <a:gd name="adj4"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ent Arrow 27">
            <a:extLst>
              <a:ext uri="{FF2B5EF4-FFF2-40B4-BE49-F238E27FC236}">
                <a16:creationId xmlns:a16="http://schemas.microsoft.com/office/drawing/2014/main" id="{6684E73B-A7CA-484F-A534-EFFB2CC73184}"/>
              </a:ext>
            </a:extLst>
          </p:cNvPr>
          <p:cNvSpPr/>
          <p:nvPr/>
        </p:nvSpPr>
        <p:spPr>
          <a:xfrm flipH="1" flipV="1">
            <a:off x="6973557" y="2726240"/>
            <a:ext cx="288032" cy="1030862"/>
          </a:xfrm>
          <a:prstGeom prst="bentArrow">
            <a:avLst>
              <a:gd name="adj1" fmla="val 25000"/>
              <a:gd name="adj2" fmla="val 50000"/>
              <a:gd name="adj3" fmla="val 25000"/>
              <a:gd name="adj4"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ent Arrow 28">
            <a:extLst>
              <a:ext uri="{FF2B5EF4-FFF2-40B4-BE49-F238E27FC236}">
                <a16:creationId xmlns:a16="http://schemas.microsoft.com/office/drawing/2014/main" id="{7378F7C7-C422-0540-9E9F-53D0B19E333F}"/>
              </a:ext>
            </a:extLst>
          </p:cNvPr>
          <p:cNvSpPr/>
          <p:nvPr/>
        </p:nvSpPr>
        <p:spPr>
          <a:xfrm flipH="1">
            <a:off x="7419329" y="3462289"/>
            <a:ext cx="288032" cy="848127"/>
          </a:xfrm>
          <a:prstGeom prst="bentArrow">
            <a:avLst>
              <a:gd name="adj1" fmla="val 25000"/>
              <a:gd name="adj2" fmla="val 50000"/>
              <a:gd name="adj3" fmla="val 25000"/>
              <a:gd name="adj4"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Bent Arrow 29">
            <a:extLst>
              <a:ext uri="{FF2B5EF4-FFF2-40B4-BE49-F238E27FC236}">
                <a16:creationId xmlns:a16="http://schemas.microsoft.com/office/drawing/2014/main" id="{E66BEE78-1442-5943-A778-FF3AFB7B5B25}"/>
              </a:ext>
            </a:extLst>
          </p:cNvPr>
          <p:cNvSpPr/>
          <p:nvPr/>
        </p:nvSpPr>
        <p:spPr>
          <a:xfrm flipH="1" flipV="1">
            <a:off x="7419329" y="4285797"/>
            <a:ext cx="288032" cy="384659"/>
          </a:xfrm>
          <a:prstGeom prst="bentArrow">
            <a:avLst>
              <a:gd name="adj1" fmla="val 25000"/>
              <a:gd name="adj2" fmla="val 50000"/>
              <a:gd name="adj3" fmla="val 25000"/>
              <a:gd name="adj4" fmla="val 7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6D9A36F9-939B-AE4B-B2E7-C9781669FB6C}"/>
              </a:ext>
            </a:extLst>
          </p:cNvPr>
          <p:cNvSpPr/>
          <p:nvPr/>
        </p:nvSpPr>
        <p:spPr>
          <a:xfrm>
            <a:off x="611560" y="5730061"/>
            <a:ext cx="8137153" cy="923330"/>
          </a:xfrm>
          <a:prstGeom prst="rect">
            <a:avLst/>
          </a:prstGeom>
        </p:spPr>
        <p:txBody>
          <a:bodyPr wrap="square">
            <a:spAutoFit/>
          </a:bodyPr>
          <a:lstStyle/>
          <a:p>
            <a:pPr marL="285750" indent="-285750">
              <a:buFont typeface="Arial"/>
              <a:buChar char="•"/>
            </a:pPr>
            <a:r>
              <a:rPr lang="en-GB" dirty="0"/>
              <a:t>Pattern of the low-latitude populations at the low-latitude temperature: gives idea about the response in the</a:t>
            </a:r>
            <a:r>
              <a:rPr lang="en-GB" b="1" dirty="0"/>
              <a:t> presence of gradual thermal evolution </a:t>
            </a:r>
          </a:p>
          <a:p>
            <a:pPr marL="742950" lvl="1" indent="-285750">
              <a:buFont typeface="Arial"/>
              <a:buChar char="•"/>
            </a:pPr>
            <a:r>
              <a:rPr lang="en-GB" b="1" dirty="0"/>
              <a:t>Space-for-time</a:t>
            </a:r>
          </a:p>
        </p:txBody>
      </p:sp>
      <p:sp>
        <p:nvSpPr>
          <p:cNvPr id="3" name="Slide Number Placeholder 2"/>
          <p:cNvSpPr>
            <a:spLocks noGrp="1"/>
          </p:cNvSpPr>
          <p:nvPr>
            <p:ph type="sldNum" sz="quarter" idx="12"/>
          </p:nvPr>
        </p:nvSpPr>
        <p:spPr/>
        <p:txBody>
          <a:bodyPr/>
          <a:lstStyle/>
          <a:p>
            <a:fld id="{6B5D7091-409E-DE4E-BE52-A6FA548AAC48}" type="slidenum">
              <a:rPr lang="en-US" smtClean="0"/>
              <a:t>25</a:t>
            </a:fld>
            <a:endParaRPr lang="en-US"/>
          </a:p>
        </p:txBody>
      </p:sp>
    </p:spTree>
    <p:extLst>
      <p:ext uri="{BB962C8B-B14F-4D97-AF65-F5344CB8AC3E}">
        <p14:creationId xmlns:p14="http://schemas.microsoft.com/office/powerpoint/2010/main" val="278652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P spid="28" grpId="0" animBg="1"/>
      <p:bldP spid="29" grpId="0" animBg="1"/>
      <p:bldP spid="30" grpId="0" animBg="1"/>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 name="Title 1"/>
          <p:cNvSpPr txBox="1">
            <a:spLocks/>
          </p:cNvSpPr>
          <p:nvPr/>
        </p:nvSpPr>
        <p:spPr>
          <a:xfrm>
            <a:off x="-468560" y="-81880"/>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THERMAL REACTION NORMS</a:t>
            </a:r>
          </a:p>
          <a:p>
            <a:pPr algn="ctr"/>
            <a:endParaRPr lang="en-US" sz="2200" dirty="0">
              <a:latin typeface="Arial"/>
              <a:cs typeface="Arial"/>
            </a:endParaRPr>
          </a:p>
        </p:txBody>
      </p:sp>
      <p:pic>
        <p:nvPicPr>
          <p:cNvPr id="3" name="Picture 2">
            <a:extLst>
              <a:ext uri="{FF2B5EF4-FFF2-40B4-BE49-F238E27FC236}">
                <a16:creationId xmlns:a16="http://schemas.microsoft.com/office/drawing/2014/main" id="{C2885F8A-E408-444C-85D0-61800C3CE0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138" y="619540"/>
            <a:ext cx="8140700" cy="5486400"/>
          </a:xfrm>
          <a:prstGeom prst="rect">
            <a:avLst/>
          </a:prstGeom>
        </p:spPr>
      </p:pic>
      <p:sp>
        <p:nvSpPr>
          <p:cNvPr id="2" name="Slide Number Placeholder 1"/>
          <p:cNvSpPr>
            <a:spLocks noGrp="1"/>
          </p:cNvSpPr>
          <p:nvPr>
            <p:ph type="sldNum" sz="quarter" idx="12"/>
          </p:nvPr>
        </p:nvSpPr>
        <p:spPr/>
        <p:txBody>
          <a:bodyPr/>
          <a:lstStyle/>
          <a:p>
            <a:fld id="{6B5D7091-409E-DE4E-BE52-A6FA548AAC48}" type="slidenum">
              <a:rPr lang="en-US" smtClean="0"/>
              <a:t>26</a:t>
            </a:fld>
            <a:endParaRPr lang="en-US"/>
          </a:p>
        </p:txBody>
      </p:sp>
      <p:sp>
        <p:nvSpPr>
          <p:cNvPr id="4" name="Rectangle 3">
            <a:extLst>
              <a:ext uri="{FF2B5EF4-FFF2-40B4-BE49-F238E27FC236}">
                <a16:creationId xmlns:a16="http://schemas.microsoft.com/office/drawing/2014/main" id="{9474578C-3F2F-B14D-A449-46D6076148B8}"/>
              </a:ext>
            </a:extLst>
          </p:cNvPr>
          <p:cNvSpPr/>
          <p:nvPr/>
        </p:nvSpPr>
        <p:spPr>
          <a:xfrm>
            <a:off x="422138" y="530439"/>
            <a:ext cx="6539345" cy="923330"/>
          </a:xfrm>
          <a:prstGeom prst="rect">
            <a:avLst/>
          </a:prstGeom>
        </p:spPr>
        <p:txBody>
          <a:bodyPr wrap="square">
            <a:spAutoFit/>
          </a:bodyPr>
          <a:lstStyle/>
          <a:p>
            <a:pPr marL="285750" indent="-285750">
              <a:buFont typeface="Arial" panose="020B0604020202020204" pitchFamily="34" charset="0"/>
              <a:buChar char="•"/>
            </a:pPr>
            <a:r>
              <a:rPr lang="en-US" dirty="0"/>
              <a:t>Describes pattern of phenotypic expression of a genotype across a range of environments</a:t>
            </a:r>
          </a:p>
          <a:p>
            <a:pPr marL="285750" indent="-285750">
              <a:buFont typeface="Arial" panose="020B0604020202020204" pitchFamily="34" charset="0"/>
              <a:buChar char="•"/>
            </a:pPr>
            <a:r>
              <a:rPr lang="en-US" dirty="0"/>
              <a:t>How do different populations respond to varying environments?</a:t>
            </a:r>
          </a:p>
        </p:txBody>
      </p:sp>
    </p:spTree>
    <p:extLst>
      <p:ext uri="{BB962C8B-B14F-4D97-AF65-F5344CB8AC3E}">
        <p14:creationId xmlns:p14="http://schemas.microsoft.com/office/powerpoint/2010/main" val="410988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0" name="Title 1"/>
          <p:cNvSpPr txBox="1">
            <a:spLocks/>
          </p:cNvSpPr>
          <p:nvPr/>
        </p:nvSpPr>
        <p:spPr>
          <a:xfrm>
            <a:off x="-468560" y="-81880"/>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THERMAL REACTION NORMS</a:t>
            </a:r>
          </a:p>
          <a:p>
            <a:pPr algn="ctr"/>
            <a:endParaRPr lang="en-US" sz="2200" dirty="0">
              <a:latin typeface="Arial"/>
              <a:cs typeface="Arial"/>
            </a:endParaRPr>
          </a:p>
        </p:txBody>
      </p:sp>
      <p:pic>
        <p:nvPicPr>
          <p:cNvPr id="2" name="Picture 1">
            <a:extLst>
              <a:ext uri="{FF2B5EF4-FFF2-40B4-BE49-F238E27FC236}">
                <a16:creationId xmlns:a16="http://schemas.microsoft.com/office/drawing/2014/main" id="{EEC4B6AA-0C85-5249-8D40-55762D4C0C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150" y="596900"/>
            <a:ext cx="7759700" cy="5664200"/>
          </a:xfrm>
          <a:prstGeom prst="rect">
            <a:avLst/>
          </a:prstGeom>
        </p:spPr>
      </p:pic>
      <p:sp>
        <p:nvSpPr>
          <p:cNvPr id="3" name="Slide Number Placeholder 2"/>
          <p:cNvSpPr>
            <a:spLocks noGrp="1"/>
          </p:cNvSpPr>
          <p:nvPr>
            <p:ph type="sldNum" sz="quarter" idx="12"/>
          </p:nvPr>
        </p:nvSpPr>
        <p:spPr/>
        <p:txBody>
          <a:bodyPr/>
          <a:lstStyle/>
          <a:p>
            <a:fld id="{6B5D7091-409E-DE4E-BE52-A6FA548AAC48}" type="slidenum">
              <a:rPr lang="en-US" smtClean="0"/>
              <a:t>27</a:t>
            </a:fld>
            <a:endParaRPr lang="en-US"/>
          </a:p>
        </p:txBody>
      </p:sp>
    </p:spTree>
    <p:extLst>
      <p:ext uri="{BB962C8B-B14F-4D97-AF65-F5344CB8AC3E}">
        <p14:creationId xmlns:p14="http://schemas.microsoft.com/office/powerpoint/2010/main" val="198368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8" name="Title 1"/>
          <p:cNvSpPr txBox="1">
            <a:spLocks/>
          </p:cNvSpPr>
          <p:nvPr/>
        </p:nvSpPr>
        <p:spPr>
          <a:xfrm>
            <a:off x="-468560" y="-81880"/>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GENE EXPRESSION</a:t>
            </a:r>
          </a:p>
          <a:p>
            <a:pPr algn="ctr"/>
            <a:endParaRPr lang="en-US" sz="2200" dirty="0">
              <a:latin typeface="Arial"/>
              <a:cs typeface="Arial"/>
            </a:endParaRPr>
          </a:p>
        </p:txBody>
      </p:sp>
      <p:sp>
        <p:nvSpPr>
          <p:cNvPr id="2" name="Rectangle 1"/>
          <p:cNvSpPr/>
          <p:nvPr/>
        </p:nvSpPr>
        <p:spPr>
          <a:xfrm>
            <a:off x="1331640" y="1988840"/>
            <a:ext cx="7195610" cy="2308324"/>
          </a:xfrm>
          <a:prstGeom prst="rect">
            <a:avLst/>
          </a:prstGeom>
        </p:spPr>
        <p:txBody>
          <a:bodyPr wrap="square">
            <a:spAutoFit/>
          </a:bodyPr>
          <a:lstStyle/>
          <a:p>
            <a:pPr marL="285750" indent="-285750">
              <a:buFont typeface="Arial"/>
              <a:buChar char="•"/>
            </a:pPr>
            <a:r>
              <a:rPr lang="en-US" dirty="0">
                <a:latin typeface="Arial"/>
                <a:cs typeface="Arial"/>
              </a:rPr>
              <a:t>Characterization of the reaction norm for all genes in the </a:t>
            </a:r>
            <a:r>
              <a:rPr lang="en-US" dirty="0" err="1">
                <a:latin typeface="Arial"/>
                <a:cs typeface="Arial"/>
              </a:rPr>
              <a:t>transcriptome</a:t>
            </a:r>
            <a:r>
              <a:rPr lang="en-US" dirty="0">
                <a:latin typeface="Arial"/>
                <a:cs typeface="Arial"/>
              </a:rPr>
              <a:t> across </a:t>
            </a:r>
            <a:r>
              <a:rPr lang="fr-FR" dirty="0" err="1">
                <a:latin typeface="Arial"/>
                <a:cs typeface="Arial"/>
              </a:rPr>
              <a:t>treatments</a:t>
            </a:r>
            <a:endParaRPr lang="fr-FR" dirty="0">
              <a:latin typeface="Arial"/>
              <a:cs typeface="Arial"/>
            </a:endParaRPr>
          </a:p>
          <a:p>
            <a:pPr marL="285750" indent="-285750">
              <a:buFont typeface="Arial"/>
              <a:buChar char="•"/>
            </a:pPr>
            <a:endParaRPr lang="de-DE" dirty="0">
              <a:latin typeface="Arial"/>
              <a:cs typeface="Arial"/>
            </a:endParaRPr>
          </a:p>
          <a:p>
            <a:pPr marL="285750" indent="-285750">
              <a:buFont typeface="Arial"/>
              <a:buChar char="•"/>
            </a:pPr>
            <a:r>
              <a:rPr lang="en-GB" dirty="0">
                <a:latin typeface="Arial"/>
                <a:cs typeface="Arial"/>
              </a:rPr>
              <a:t>Assess general patterns in gene expression between treatments</a:t>
            </a:r>
          </a:p>
          <a:p>
            <a:pPr marL="285750" indent="-285750">
              <a:buFont typeface="Arial"/>
              <a:buChar char="•"/>
            </a:pPr>
            <a:endParaRPr lang="en-GB" dirty="0">
              <a:latin typeface="Arial"/>
              <a:cs typeface="Arial"/>
            </a:endParaRPr>
          </a:p>
          <a:p>
            <a:pPr marL="285750" indent="-285750">
              <a:buFont typeface="Arial"/>
              <a:buChar char="•"/>
            </a:pPr>
            <a:r>
              <a:rPr lang="en-US" dirty="0">
                <a:latin typeface="Arial"/>
                <a:cs typeface="Arial"/>
              </a:rPr>
              <a:t>Identify the molecular pathways involved in these responses</a:t>
            </a:r>
            <a:endParaRPr lang="en-GB" dirty="0">
              <a:latin typeface="Arial"/>
              <a:cs typeface="Arial"/>
            </a:endParaRPr>
          </a:p>
          <a:p>
            <a:pPr marL="285750" indent="-285750">
              <a:buFont typeface="Arial"/>
              <a:buChar char="•"/>
            </a:pPr>
            <a:endParaRPr lang="en-GB" dirty="0">
              <a:latin typeface="Arial"/>
              <a:cs typeface="Arial"/>
            </a:endParaRPr>
          </a:p>
          <a:p>
            <a:pPr marL="285750" indent="-285750">
              <a:buFont typeface="Arial"/>
              <a:buChar char="•"/>
            </a:pPr>
            <a:endParaRPr lang="en-US" dirty="0">
              <a:latin typeface="Arial"/>
              <a:cs typeface="Arial"/>
            </a:endParaRPr>
          </a:p>
        </p:txBody>
      </p:sp>
      <p:sp>
        <p:nvSpPr>
          <p:cNvPr id="3" name="Slide Number Placeholder 2"/>
          <p:cNvSpPr>
            <a:spLocks noGrp="1"/>
          </p:cNvSpPr>
          <p:nvPr>
            <p:ph type="sldNum" sz="quarter" idx="12"/>
          </p:nvPr>
        </p:nvSpPr>
        <p:spPr/>
        <p:txBody>
          <a:bodyPr/>
          <a:lstStyle/>
          <a:p>
            <a:fld id="{6B5D7091-409E-DE4E-BE52-A6FA548AAC48}" type="slidenum">
              <a:rPr lang="en-US" smtClean="0"/>
              <a:t>28</a:t>
            </a:fld>
            <a:endParaRPr lang="en-US"/>
          </a:p>
        </p:txBody>
      </p:sp>
    </p:spTree>
    <p:extLst>
      <p:ext uri="{BB962C8B-B14F-4D97-AF65-F5344CB8AC3E}">
        <p14:creationId xmlns:p14="http://schemas.microsoft.com/office/powerpoint/2010/main" val="337307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8" name="Title 1"/>
          <p:cNvSpPr txBox="1">
            <a:spLocks/>
          </p:cNvSpPr>
          <p:nvPr/>
        </p:nvSpPr>
        <p:spPr>
          <a:xfrm>
            <a:off x="-468560" y="-81880"/>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STUDY SPECIES</a:t>
            </a:r>
          </a:p>
          <a:p>
            <a:pPr algn="ctr"/>
            <a:endParaRPr lang="en-US" sz="2200" dirty="0">
              <a:latin typeface="Arial"/>
              <a:cs typeface="Arial"/>
            </a:endParaRPr>
          </a:p>
        </p:txBody>
      </p:sp>
      <p:sp>
        <p:nvSpPr>
          <p:cNvPr id="35" name="Rectangle 34"/>
          <p:cNvSpPr/>
          <p:nvPr/>
        </p:nvSpPr>
        <p:spPr>
          <a:xfrm>
            <a:off x="806835" y="1920320"/>
            <a:ext cx="6124907" cy="1384995"/>
          </a:xfrm>
          <a:prstGeom prst="rect">
            <a:avLst/>
          </a:prstGeom>
        </p:spPr>
        <p:txBody>
          <a:bodyPr wrap="square">
            <a:spAutoFit/>
          </a:bodyPr>
          <a:lstStyle/>
          <a:p>
            <a:pPr marL="285750" indent="-285750">
              <a:buFont typeface="Arial"/>
              <a:buChar char="•"/>
            </a:pPr>
            <a:r>
              <a:rPr lang="en-US" sz="1400" dirty="0">
                <a:latin typeface="Arial"/>
                <a:cs typeface="Arial"/>
              </a:rPr>
              <a:t>Dragon- and damselflies (</a:t>
            </a:r>
            <a:r>
              <a:rPr lang="en-US" sz="1400" dirty="0" err="1">
                <a:latin typeface="Arial"/>
                <a:cs typeface="Arial"/>
              </a:rPr>
              <a:t>Odonata</a:t>
            </a:r>
            <a:r>
              <a:rPr lang="en-US" sz="1400" dirty="0">
                <a:latin typeface="Arial"/>
                <a:cs typeface="Arial"/>
              </a:rPr>
              <a:t>) react strongly to climate change</a:t>
            </a:r>
          </a:p>
          <a:p>
            <a:pPr marL="285750" indent="-285750">
              <a:buFont typeface="Arial"/>
              <a:buChar char="•"/>
            </a:pPr>
            <a:endParaRPr lang="en-US" sz="1400" dirty="0">
              <a:latin typeface="Arial"/>
              <a:cs typeface="Arial"/>
            </a:endParaRPr>
          </a:p>
          <a:p>
            <a:pPr marL="285750" indent="-285750">
              <a:buFont typeface="Arial"/>
              <a:buChar char="•"/>
            </a:pPr>
            <a:r>
              <a:rPr lang="en-US" sz="1400" dirty="0">
                <a:latin typeface="Arial"/>
                <a:cs typeface="Arial"/>
              </a:rPr>
              <a:t>Common European </a:t>
            </a:r>
            <a:r>
              <a:rPr lang="en-US" sz="1400" dirty="0" err="1">
                <a:latin typeface="Arial"/>
                <a:cs typeface="Arial"/>
              </a:rPr>
              <a:t>damselfy</a:t>
            </a:r>
            <a:r>
              <a:rPr lang="en-US" sz="1400" dirty="0">
                <a:latin typeface="Arial"/>
                <a:cs typeface="Arial"/>
              </a:rPr>
              <a:t> living in the vicinity of ponds.</a:t>
            </a:r>
          </a:p>
          <a:p>
            <a:pPr marL="285750" indent="-285750">
              <a:buFont typeface="Arial"/>
              <a:buChar char="•"/>
            </a:pPr>
            <a:endParaRPr lang="nl-BE" sz="1400" dirty="0">
              <a:latin typeface="Arial"/>
              <a:cs typeface="Arial"/>
            </a:endParaRPr>
          </a:p>
          <a:p>
            <a:pPr marL="285750" indent="-285750">
              <a:buFont typeface="Arial"/>
              <a:buChar char="•"/>
            </a:pPr>
            <a:r>
              <a:rPr lang="nl-BE" sz="1400" dirty="0">
                <a:latin typeface="Arial"/>
                <a:cs typeface="Arial"/>
              </a:rPr>
              <a:t>Non-model species </a:t>
            </a:r>
            <a:endParaRPr lang="en-US" sz="1400" dirty="0">
              <a:latin typeface="Arial"/>
              <a:cs typeface="Arial"/>
            </a:endParaRPr>
          </a:p>
          <a:p>
            <a:endParaRPr lang="en-US" sz="1400" dirty="0">
              <a:latin typeface="Arial"/>
              <a:cs typeface="Arial"/>
            </a:endParaRPr>
          </a:p>
        </p:txBody>
      </p:sp>
      <p:sp>
        <p:nvSpPr>
          <p:cNvPr id="36" name="TextBox 35"/>
          <p:cNvSpPr txBox="1"/>
          <p:nvPr/>
        </p:nvSpPr>
        <p:spPr>
          <a:xfrm>
            <a:off x="827584" y="899428"/>
            <a:ext cx="3990222" cy="707886"/>
          </a:xfrm>
          <a:prstGeom prst="rect">
            <a:avLst/>
          </a:prstGeom>
          <a:noFill/>
        </p:spPr>
        <p:txBody>
          <a:bodyPr wrap="square" rtlCol="0">
            <a:spAutoFit/>
          </a:bodyPr>
          <a:lstStyle/>
          <a:p>
            <a:r>
              <a:rPr lang="en-US" sz="2400" b="1" i="1" dirty="0" err="1">
                <a:solidFill>
                  <a:srgbClr val="31A0AE"/>
                </a:solidFill>
              </a:rPr>
              <a:t>Ischnura</a:t>
            </a:r>
            <a:r>
              <a:rPr lang="en-US" sz="2400" b="1" i="1" dirty="0">
                <a:solidFill>
                  <a:srgbClr val="31A0AE"/>
                </a:solidFill>
              </a:rPr>
              <a:t> </a:t>
            </a:r>
            <a:r>
              <a:rPr lang="en-US" sz="2400" b="1" i="1" dirty="0" err="1">
                <a:solidFill>
                  <a:srgbClr val="31A0AE"/>
                </a:solidFill>
              </a:rPr>
              <a:t>elegans</a:t>
            </a:r>
            <a:endParaRPr lang="en-US" sz="2400" b="1" i="1" dirty="0">
              <a:solidFill>
                <a:srgbClr val="31A0AE"/>
              </a:solidFill>
            </a:endParaRPr>
          </a:p>
          <a:p>
            <a:r>
              <a:rPr lang="nl-BE" sz="1600" b="1" dirty="0">
                <a:solidFill>
                  <a:srgbClr val="31A0AE"/>
                </a:solidFill>
              </a:rPr>
              <a:t>E: blue-</a:t>
            </a:r>
            <a:r>
              <a:rPr lang="nl-BE" sz="1600" b="1" dirty="0" err="1">
                <a:solidFill>
                  <a:srgbClr val="31A0AE"/>
                </a:solidFill>
              </a:rPr>
              <a:t>tailed</a:t>
            </a:r>
            <a:r>
              <a:rPr lang="nl-BE" sz="1600" b="1" dirty="0">
                <a:solidFill>
                  <a:srgbClr val="31A0AE"/>
                </a:solidFill>
              </a:rPr>
              <a:t> </a:t>
            </a:r>
            <a:r>
              <a:rPr lang="nl-BE" sz="1600" b="1" dirty="0" err="1">
                <a:solidFill>
                  <a:srgbClr val="31A0AE"/>
                </a:solidFill>
              </a:rPr>
              <a:t>damselfly</a:t>
            </a:r>
            <a:r>
              <a:rPr lang="nl-BE" sz="1600" b="1" dirty="0">
                <a:solidFill>
                  <a:srgbClr val="31A0AE"/>
                </a:solidFill>
              </a:rPr>
              <a:t> – NL: lantaarntje </a:t>
            </a:r>
            <a:endParaRPr lang="en-US" sz="1600" b="1" dirty="0">
              <a:solidFill>
                <a:srgbClr val="31A0AE"/>
              </a:solidFill>
            </a:endParaRPr>
          </a:p>
        </p:txBody>
      </p:sp>
      <p:pic>
        <p:nvPicPr>
          <p:cNvPr id="2" name="Picture 1"/>
          <p:cNvPicPr>
            <a:picLocks noChangeAspect="1"/>
          </p:cNvPicPr>
          <p:nvPr/>
        </p:nvPicPr>
        <p:blipFill rotWithShape="1">
          <a:blip r:embed="rId3" cstate="email">
            <a:alphaModFix/>
            <a:duotone>
              <a:schemeClr val="accent1">
                <a:shade val="45000"/>
                <a:satMod val="135000"/>
              </a:schemeClr>
              <a:prstClr val="white"/>
            </a:duotone>
            <a:extLst>
              <a:ext uri="{BEBA8EAE-BF5A-486C-A8C5-ECC9F3942E4B}">
                <a14:imgProps xmlns:a14="http://schemas.microsoft.com/office/drawing/2010/main">
                  <a14:imgLayer r:embed="rId4">
                    <a14:imgEffect>
                      <a14:sharpenSoften amount="39000"/>
                    </a14:imgEffect>
                    <a14:imgEffect>
                      <a14:brightnessContrast bright="7000" contrast="35000"/>
                    </a14:imgEffect>
                  </a14:imgLayer>
                </a14:imgProps>
              </a:ext>
              <a:ext uri="{28A0092B-C50C-407E-A947-70E740481C1C}">
                <a14:useLocalDpi xmlns:a14="http://schemas.microsoft.com/office/drawing/2010/main"/>
              </a:ext>
            </a:extLst>
          </a:blip>
          <a:srcRect/>
          <a:stretch/>
        </p:blipFill>
        <p:spPr>
          <a:xfrm rot="5400000">
            <a:off x="751955" y="4073450"/>
            <a:ext cx="2167483" cy="2160240"/>
          </a:xfrm>
          <a:prstGeom prst="rect">
            <a:avLst/>
          </a:prstGeom>
          <a:ln w="3175" cmpd="sng">
            <a:noFill/>
          </a:ln>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32240" y="849167"/>
            <a:ext cx="1997968" cy="2996952"/>
          </a:xfrm>
          <a:prstGeom prst="rect">
            <a:avLst/>
          </a:prstGeom>
        </p:spPr>
      </p:pic>
      <p:pic>
        <p:nvPicPr>
          <p:cNvPr id="9"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63917" y="4069828"/>
            <a:ext cx="2837422" cy="2167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600704" y="6320353"/>
            <a:ext cx="1459128" cy="276999"/>
          </a:xfrm>
          <a:prstGeom prst="rect">
            <a:avLst/>
          </a:prstGeom>
          <a:noFill/>
        </p:spPr>
        <p:txBody>
          <a:bodyPr wrap="none">
            <a:spAutoFit/>
          </a:bodyPr>
          <a:lstStyle/>
          <a:p>
            <a:r>
              <a:rPr lang="en-US" sz="1200" dirty="0" err="1">
                <a:latin typeface="Arial"/>
                <a:cs typeface="Arial"/>
              </a:rPr>
              <a:t>Dijkstra</a:t>
            </a:r>
            <a:r>
              <a:rPr lang="en-US" sz="1200" dirty="0">
                <a:latin typeface="Arial"/>
                <a:cs typeface="Arial"/>
              </a:rPr>
              <a:t> et al. 2006</a:t>
            </a:r>
          </a:p>
        </p:txBody>
      </p:sp>
      <p:sp>
        <p:nvSpPr>
          <p:cNvPr id="3" name="Slide Number Placeholder 2"/>
          <p:cNvSpPr>
            <a:spLocks noGrp="1"/>
          </p:cNvSpPr>
          <p:nvPr>
            <p:ph type="sldNum" sz="quarter" idx="12"/>
          </p:nvPr>
        </p:nvSpPr>
        <p:spPr/>
        <p:txBody>
          <a:bodyPr/>
          <a:lstStyle/>
          <a:p>
            <a:fld id="{6B5D7091-409E-DE4E-BE52-A6FA548AAC48}" type="slidenum">
              <a:rPr lang="en-US" smtClean="0"/>
              <a:t>29</a:t>
            </a:fld>
            <a:endParaRPr lang="en-US"/>
          </a:p>
        </p:txBody>
      </p:sp>
    </p:spTree>
    <p:extLst>
      <p:ext uri="{BB962C8B-B14F-4D97-AF65-F5344CB8AC3E}">
        <p14:creationId xmlns:p14="http://schemas.microsoft.com/office/powerpoint/2010/main" val="156778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0D64A6-75E8-B34F-8D62-549828170DE6}"/>
              </a:ext>
            </a:extLst>
          </p:cNvPr>
          <p:cNvSpPr>
            <a:spLocks noGrp="1"/>
          </p:cNvSpPr>
          <p:nvPr>
            <p:ph idx="1"/>
          </p:nvPr>
        </p:nvSpPr>
        <p:spPr>
          <a:xfrm>
            <a:off x="610394" y="1425871"/>
            <a:ext cx="7886700" cy="4351338"/>
          </a:xfrm>
        </p:spPr>
        <p:txBody>
          <a:bodyPr>
            <a:normAutofit/>
          </a:bodyPr>
          <a:lstStyle/>
          <a:p>
            <a:r>
              <a:rPr lang="en-US" sz="1800" dirty="0"/>
              <a:t>Allows functional studies that explore the specific genomic basis of phenotypic variation and rapid response to environmental change </a:t>
            </a:r>
          </a:p>
          <a:p>
            <a:r>
              <a:rPr lang="en-US" sz="1800" dirty="0"/>
              <a:t>Simultaneously measure genome-wide gene expression on large numbers of individuals</a:t>
            </a:r>
          </a:p>
          <a:p>
            <a:r>
              <a:rPr lang="en-US" sz="1800" dirty="0"/>
              <a:t>The quantification of these patterns on a genome-wide scale allows us to observe the molecular regulation of phenotype in response to ecological phenomena</a:t>
            </a:r>
          </a:p>
        </p:txBody>
      </p:sp>
      <p:sp>
        <p:nvSpPr>
          <p:cNvPr id="4" name="TextBox 3">
            <a:extLst>
              <a:ext uri="{FF2B5EF4-FFF2-40B4-BE49-F238E27FC236}">
                <a16:creationId xmlns:a16="http://schemas.microsoft.com/office/drawing/2014/main" id="{F9C429B8-4DE8-034D-926A-3A1DD9AA1505}"/>
              </a:ext>
            </a:extLst>
          </p:cNvPr>
          <p:cNvSpPr txBox="1"/>
          <p:nvPr/>
        </p:nvSpPr>
        <p:spPr>
          <a:xfrm>
            <a:off x="6862907" y="6400413"/>
            <a:ext cx="2448911" cy="276999"/>
          </a:xfrm>
          <a:prstGeom prst="rect">
            <a:avLst/>
          </a:prstGeom>
          <a:noFill/>
        </p:spPr>
        <p:txBody>
          <a:bodyPr wrap="square" rtlCol="0">
            <a:spAutoFit/>
          </a:bodyPr>
          <a:lstStyle/>
          <a:p>
            <a:r>
              <a:rPr lang="en-US" sz="1200" dirty="0"/>
              <a:t>Alvarez et al. 2014</a:t>
            </a:r>
          </a:p>
        </p:txBody>
      </p:sp>
      <p:sp>
        <p:nvSpPr>
          <p:cNvPr id="6" name="Rectangle 5">
            <a:extLst>
              <a:ext uri="{FF2B5EF4-FFF2-40B4-BE49-F238E27FC236}">
                <a16:creationId xmlns:a16="http://schemas.microsoft.com/office/drawing/2014/main" id="{8A4FEA8E-E0CE-E942-B8F4-3F1CEC64C7C1}"/>
              </a:ext>
            </a:extLst>
          </p:cNvPr>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 name="Title 1">
            <a:extLst>
              <a:ext uri="{FF2B5EF4-FFF2-40B4-BE49-F238E27FC236}">
                <a16:creationId xmlns:a16="http://schemas.microsoft.com/office/drawing/2014/main" id="{04A13CFA-6BD1-6D4B-9726-CD0432DD27B2}"/>
              </a:ext>
            </a:extLst>
          </p:cNvPr>
          <p:cNvSpPr txBox="1">
            <a:spLocks/>
          </p:cNvSpPr>
          <p:nvPr/>
        </p:nvSpPr>
        <p:spPr>
          <a:xfrm>
            <a:off x="-468560" y="-209927"/>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rgbClr val="B89130"/>
                </a:solidFill>
                <a:latin typeface="Arial" panose="020B0604020202020204" pitchFamily="34" charset="0"/>
                <a:cs typeface="Arial" panose="020B0604020202020204" pitchFamily="34" charset="0"/>
              </a:rPr>
              <a:t>RNA-SEQ IN EVOLUTION &amp; ECOLOGY</a:t>
            </a:r>
            <a:endParaRPr lang="en-US" sz="2200" dirty="0">
              <a:solidFill>
                <a:srgbClr val="B8913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4F498E0-7E30-C243-B756-F52C1C7169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7616" y="3601540"/>
            <a:ext cx="2972709" cy="2367242"/>
          </a:xfrm>
          <a:prstGeom prst="rect">
            <a:avLst/>
          </a:prstGeom>
        </p:spPr>
      </p:pic>
      <p:sp>
        <p:nvSpPr>
          <p:cNvPr id="2" name="Slide Number Placeholder 1"/>
          <p:cNvSpPr>
            <a:spLocks noGrp="1"/>
          </p:cNvSpPr>
          <p:nvPr>
            <p:ph type="sldNum" sz="quarter" idx="12"/>
          </p:nvPr>
        </p:nvSpPr>
        <p:spPr/>
        <p:txBody>
          <a:bodyPr/>
          <a:lstStyle/>
          <a:p>
            <a:fld id="{6B5D7091-409E-DE4E-BE52-A6FA548AAC48}" type="slidenum">
              <a:rPr lang="en-US" smtClean="0"/>
              <a:t>3</a:t>
            </a:fld>
            <a:endParaRPr lang="en-US"/>
          </a:p>
        </p:txBody>
      </p:sp>
    </p:spTree>
    <p:extLst>
      <p:ext uri="{BB962C8B-B14F-4D97-AF65-F5344CB8AC3E}">
        <p14:creationId xmlns:p14="http://schemas.microsoft.com/office/powerpoint/2010/main" val="2130083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78" name="Title 1"/>
          <p:cNvSpPr txBox="1">
            <a:spLocks/>
          </p:cNvSpPr>
          <p:nvPr/>
        </p:nvSpPr>
        <p:spPr>
          <a:xfrm>
            <a:off x="-468560" y="-81880"/>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STUDY SPECIES</a:t>
            </a:r>
          </a:p>
          <a:p>
            <a:pPr algn="ctr"/>
            <a:endParaRPr lang="en-US" sz="2200" dirty="0">
              <a:latin typeface="Arial"/>
              <a:cs typeface="Arial"/>
            </a:endParaRPr>
          </a:p>
        </p:txBody>
      </p:sp>
      <p:sp>
        <p:nvSpPr>
          <p:cNvPr id="35" name="Rectangle 34"/>
          <p:cNvSpPr/>
          <p:nvPr/>
        </p:nvSpPr>
        <p:spPr>
          <a:xfrm>
            <a:off x="806835" y="1628800"/>
            <a:ext cx="5709381" cy="2246769"/>
          </a:xfrm>
          <a:prstGeom prst="rect">
            <a:avLst/>
          </a:prstGeom>
        </p:spPr>
        <p:txBody>
          <a:bodyPr wrap="square">
            <a:spAutoFit/>
          </a:bodyPr>
          <a:lstStyle/>
          <a:p>
            <a:pPr marL="285750" indent="-285750">
              <a:buFont typeface="Arial"/>
              <a:buChar char="•"/>
            </a:pPr>
            <a:r>
              <a:rPr lang="en-US" sz="1400" dirty="0">
                <a:latin typeface="Arial"/>
                <a:cs typeface="Arial"/>
              </a:rPr>
              <a:t>Odonata: react strongly to climate change</a:t>
            </a:r>
          </a:p>
          <a:p>
            <a:pPr marL="285750" indent="-285750">
              <a:buFont typeface="Arial"/>
              <a:buChar char="•"/>
            </a:pPr>
            <a:endParaRPr lang="en-US" sz="1400" dirty="0">
              <a:latin typeface="Arial"/>
              <a:cs typeface="Arial"/>
            </a:endParaRPr>
          </a:p>
          <a:p>
            <a:pPr marL="285750" indent="-285750">
              <a:buFont typeface="Arial"/>
              <a:buChar char="•"/>
            </a:pPr>
            <a:r>
              <a:rPr lang="en-US" sz="1400" dirty="0">
                <a:latin typeface="Arial"/>
                <a:cs typeface="Arial"/>
              </a:rPr>
              <a:t>European </a:t>
            </a:r>
            <a:r>
              <a:rPr lang="en-US" sz="1400" dirty="0" err="1">
                <a:latin typeface="Arial"/>
                <a:cs typeface="Arial"/>
              </a:rPr>
              <a:t>damselfy</a:t>
            </a:r>
            <a:r>
              <a:rPr lang="en-US" sz="1400" dirty="0">
                <a:latin typeface="Arial"/>
                <a:cs typeface="Arial"/>
              </a:rPr>
              <a:t> species</a:t>
            </a:r>
          </a:p>
          <a:p>
            <a:pPr marL="285750" indent="-285750">
              <a:buFont typeface="Arial"/>
              <a:buChar char="•"/>
            </a:pPr>
            <a:endParaRPr lang="en-US" sz="1400" dirty="0">
              <a:latin typeface="Arial"/>
              <a:cs typeface="Arial"/>
            </a:endParaRPr>
          </a:p>
          <a:p>
            <a:pPr marL="285750" indent="-285750">
              <a:buFont typeface="Arial"/>
              <a:buChar char="•"/>
            </a:pPr>
            <a:r>
              <a:rPr lang="en-US" sz="1400" dirty="0">
                <a:latin typeface="Arial"/>
                <a:cs typeface="Arial"/>
              </a:rPr>
              <a:t>Higher thermal optima and faster growth rates at southern latitude</a:t>
            </a:r>
          </a:p>
          <a:p>
            <a:pPr marL="285750" indent="-285750">
              <a:buFont typeface="Arial"/>
              <a:buChar char="•"/>
            </a:pPr>
            <a:endParaRPr lang="en-US" sz="1400" dirty="0">
              <a:latin typeface="Arial"/>
              <a:cs typeface="Arial"/>
            </a:endParaRPr>
          </a:p>
          <a:p>
            <a:pPr marL="285750" indent="-285750">
              <a:buFont typeface="Arial"/>
              <a:buChar char="•"/>
            </a:pPr>
            <a:r>
              <a:rPr lang="en-US" sz="1400" dirty="0">
                <a:latin typeface="Arial"/>
                <a:cs typeface="Arial"/>
              </a:rPr>
              <a:t>Relatively weak global population structure and high degree of genetic variation within populations</a:t>
            </a:r>
          </a:p>
          <a:p>
            <a:pPr marL="742950" lvl="1" indent="-285750">
              <a:buFont typeface="Arial"/>
              <a:buChar char="•"/>
            </a:pPr>
            <a:r>
              <a:rPr lang="en-US" sz="1400" dirty="0">
                <a:latin typeface="Arial"/>
                <a:cs typeface="Arial"/>
              </a:rPr>
              <a:t>mean </a:t>
            </a:r>
            <a:r>
              <a:rPr lang="en-US" sz="1400" dirty="0" err="1">
                <a:latin typeface="Arial"/>
                <a:cs typeface="Arial"/>
              </a:rPr>
              <a:t>F</a:t>
            </a:r>
            <a:r>
              <a:rPr lang="en-US" sz="1400" baseline="-25000" dirty="0" err="1">
                <a:latin typeface="Arial"/>
                <a:cs typeface="Arial"/>
              </a:rPr>
              <a:t>ST</a:t>
            </a:r>
            <a:r>
              <a:rPr lang="en-US" sz="1400" dirty="0" err="1">
                <a:latin typeface="Arial"/>
                <a:cs typeface="Arial"/>
              </a:rPr>
              <a:t>value</a:t>
            </a:r>
            <a:r>
              <a:rPr lang="en-US" sz="1400" dirty="0">
                <a:latin typeface="Arial"/>
                <a:cs typeface="Arial"/>
              </a:rPr>
              <a:t> = 0.06</a:t>
            </a:r>
          </a:p>
          <a:p>
            <a:pPr marL="742950" lvl="1" indent="-285750">
              <a:buFont typeface="Arial"/>
              <a:buChar char="•"/>
            </a:pPr>
            <a:endParaRPr lang="en-GB" sz="1400" dirty="0">
              <a:latin typeface="Arial"/>
              <a:cs typeface="Arial"/>
            </a:endParaRPr>
          </a:p>
        </p:txBody>
      </p:sp>
      <p:sp>
        <p:nvSpPr>
          <p:cNvPr id="36" name="TextBox 35"/>
          <p:cNvSpPr txBox="1"/>
          <p:nvPr/>
        </p:nvSpPr>
        <p:spPr>
          <a:xfrm>
            <a:off x="827584" y="899428"/>
            <a:ext cx="2636333" cy="461665"/>
          </a:xfrm>
          <a:prstGeom prst="rect">
            <a:avLst/>
          </a:prstGeom>
          <a:noFill/>
        </p:spPr>
        <p:txBody>
          <a:bodyPr wrap="square" rtlCol="0">
            <a:spAutoFit/>
          </a:bodyPr>
          <a:lstStyle/>
          <a:p>
            <a:r>
              <a:rPr lang="en-US" sz="2400" b="1" i="1" dirty="0">
                <a:solidFill>
                  <a:srgbClr val="31A0AE"/>
                </a:solidFill>
              </a:rPr>
              <a:t>Ischnura </a:t>
            </a:r>
            <a:r>
              <a:rPr lang="en-US" sz="2400" b="1" i="1" dirty="0" err="1">
                <a:solidFill>
                  <a:srgbClr val="31A0AE"/>
                </a:solidFill>
              </a:rPr>
              <a:t>elegans</a:t>
            </a:r>
            <a:endParaRPr lang="en-US" sz="2400" b="1" i="1" dirty="0">
              <a:solidFill>
                <a:srgbClr val="31A0AE"/>
              </a:soli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2240" y="849167"/>
            <a:ext cx="1997968" cy="2996952"/>
          </a:xfrm>
          <a:prstGeom prst="rect">
            <a:avLst/>
          </a:prstGeom>
        </p:spPr>
      </p:pic>
      <p:pic>
        <p:nvPicPr>
          <p:cNvPr id="9"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63917" y="4069828"/>
            <a:ext cx="2837422" cy="2167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rotWithShape="1">
          <a:blip r:embed="rId5" cstate="email">
            <a:alphaModFix/>
            <a:duotone>
              <a:schemeClr val="accent1">
                <a:shade val="45000"/>
                <a:satMod val="135000"/>
              </a:schemeClr>
              <a:prstClr val="white"/>
            </a:duotone>
            <a:extLst>
              <a:ext uri="{BEBA8EAE-BF5A-486C-A8C5-ECC9F3942E4B}">
                <a14:imgProps xmlns:a14="http://schemas.microsoft.com/office/drawing/2010/main">
                  <a14:imgLayer r:embed="rId6">
                    <a14:imgEffect>
                      <a14:sharpenSoften amount="39000"/>
                    </a14:imgEffect>
                    <a14:imgEffect>
                      <a14:brightnessContrast bright="7000" contrast="35000"/>
                    </a14:imgEffect>
                  </a14:imgLayer>
                </a14:imgProps>
              </a:ext>
              <a:ext uri="{28A0092B-C50C-407E-A947-70E740481C1C}">
                <a14:useLocalDpi xmlns:a14="http://schemas.microsoft.com/office/drawing/2010/main"/>
              </a:ext>
            </a:extLst>
          </a:blip>
          <a:srcRect/>
          <a:stretch/>
        </p:blipFill>
        <p:spPr>
          <a:xfrm rot="5400000">
            <a:off x="751955" y="4073450"/>
            <a:ext cx="2167483" cy="2160240"/>
          </a:xfrm>
          <a:prstGeom prst="rect">
            <a:avLst/>
          </a:prstGeom>
          <a:ln w="3175" cmpd="sng">
            <a:noFill/>
          </a:ln>
        </p:spPr>
      </p:pic>
      <p:sp>
        <p:nvSpPr>
          <p:cNvPr id="11" name="Rectangle 10"/>
          <p:cNvSpPr/>
          <p:nvPr/>
        </p:nvSpPr>
        <p:spPr>
          <a:xfrm>
            <a:off x="1600704" y="6320353"/>
            <a:ext cx="1459128" cy="276999"/>
          </a:xfrm>
          <a:prstGeom prst="rect">
            <a:avLst/>
          </a:prstGeom>
          <a:noFill/>
        </p:spPr>
        <p:txBody>
          <a:bodyPr wrap="none">
            <a:spAutoFit/>
          </a:bodyPr>
          <a:lstStyle/>
          <a:p>
            <a:r>
              <a:rPr lang="en-US" sz="1200" dirty="0" err="1">
                <a:latin typeface="Arial"/>
                <a:cs typeface="Arial"/>
              </a:rPr>
              <a:t>Dijkstra</a:t>
            </a:r>
            <a:r>
              <a:rPr lang="en-US" sz="1200" dirty="0">
                <a:latin typeface="Arial"/>
                <a:cs typeface="Arial"/>
              </a:rPr>
              <a:t> et al. 2006</a:t>
            </a:r>
          </a:p>
        </p:txBody>
      </p:sp>
      <p:sp>
        <p:nvSpPr>
          <p:cNvPr id="2" name="Slide Number Placeholder 1"/>
          <p:cNvSpPr>
            <a:spLocks noGrp="1"/>
          </p:cNvSpPr>
          <p:nvPr>
            <p:ph type="sldNum" sz="quarter" idx="12"/>
          </p:nvPr>
        </p:nvSpPr>
        <p:spPr/>
        <p:txBody>
          <a:bodyPr/>
          <a:lstStyle/>
          <a:p>
            <a:fld id="{6B5D7091-409E-DE4E-BE52-A6FA548AAC48}" type="slidenum">
              <a:rPr lang="en-US" smtClean="0"/>
              <a:t>30</a:t>
            </a:fld>
            <a:endParaRPr lang="en-US"/>
          </a:p>
        </p:txBody>
      </p:sp>
    </p:spTree>
    <p:extLst>
      <p:ext uri="{BB962C8B-B14F-4D97-AF65-F5344CB8AC3E}">
        <p14:creationId xmlns:p14="http://schemas.microsoft.com/office/powerpoint/2010/main" val="115628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90060" y="1628800"/>
            <a:ext cx="1129450" cy="3096344"/>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504" y="1440492"/>
            <a:ext cx="3860250" cy="4248472"/>
          </a:xfrm>
          <a:prstGeom prst="rect">
            <a:avLst/>
          </a:prstGeom>
        </p:spPr>
      </p:pic>
      <p:sp>
        <p:nvSpPr>
          <p:cNvPr id="35" name="Rectangle 34"/>
          <p:cNvSpPr/>
          <p:nvPr/>
        </p:nvSpPr>
        <p:spPr>
          <a:xfrm>
            <a:off x="5508104" y="2420888"/>
            <a:ext cx="3456384" cy="1600438"/>
          </a:xfrm>
          <a:prstGeom prst="rect">
            <a:avLst/>
          </a:prstGeom>
        </p:spPr>
        <p:txBody>
          <a:bodyPr wrap="square">
            <a:spAutoFit/>
          </a:bodyPr>
          <a:lstStyle/>
          <a:p>
            <a:pPr marL="285750" indent="-285750">
              <a:buFont typeface="Arial"/>
              <a:buChar char="•"/>
            </a:pPr>
            <a:r>
              <a:rPr lang="en-US" sz="1400" dirty="0">
                <a:latin typeface="Arial" panose="020B0604020202020204" pitchFamily="34" charset="0"/>
                <a:cs typeface="Arial" panose="020B0604020202020204" pitchFamily="34" charset="0"/>
              </a:rPr>
              <a:t>4°C temperature increase </a:t>
            </a:r>
          </a:p>
          <a:p>
            <a:pPr marL="285750" indent="-285750">
              <a:buFont typeface="Arial"/>
              <a:buChar char="•"/>
            </a:pPr>
            <a:endParaRPr lang="en-GB" sz="1400" dirty="0">
              <a:latin typeface="Arial"/>
              <a:cs typeface="Arial"/>
            </a:endParaRPr>
          </a:p>
          <a:p>
            <a:pPr marL="285750" indent="-285750">
              <a:buFont typeface="Arial"/>
              <a:buChar char="•"/>
            </a:pPr>
            <a:r>
              <a:rPr lang="en-GB" sz="1400" dirty="0">
                <a:latin typeface="Arial"/>
                <a:cs typeface="Arial"/>
              </a:rPr>
              <a:t>Latitudinal gradient: 4°C difference</a:t>
            </a:r>
          </a:p>
          <a:p>
            <a:pPr marL="285750" indent="-285750">
              <a:buFont typeface="Arial"/>
              <a:buChar char="•"/>
            </a:pPr>
            <a:endParaRPr lang="en-GB" sz="1400" dirty="0">
              <a:latin typeface="Arial"/>
              <a:cs typeface="Arial"/>
            </a:endParaRPr>
          </a:p>
          <a:p>
            <a:pPr marL="285750" indent="-285750">
              <a:buFont typeface="Arial"/>
              <a:buChar char="•"/>
            </a:pPr>
            <a:r>
              <a:rPr lang="en-GB" sz="1400" dirty="0">
                <a:latin typeface="Arial"/>
                <a:cs typeface="Arial"/>
              </a:rPr>
              <a:t>Low-latitude populations used to generate plausible scenarios on trait changes under future warming</a:t>
            </a:r>
          </a:p>
        </p:txBody>
      </p:sp>
      <p:sp>
        <p:nvSpPr>
          <p:cNvPr id="36" name="TextBox 35"/>
          <p:cNvSpPr txBox="1"/>
          <p:nvPr/>
        </p:nvSpPr>
        <p:spPr>
          <a:xfrm>
            <a:off x="5796136" y="1844824"/>
            <a:ext cx="2636333" cy="461665"/>
          </a:xfrm>
          <a:prstGeom prst="rect">
            <a:avLst/>
          </a:prstGeom>
          <a:noFill/>
        </p:spPr>
        <p:txBody>
          <a:bodyPr wrap="square" rtlCol="0">
            <a:spAutoFit/>
          </a:bodyPr>
          <a:lstStyle/>
          <a:p>
            <a:r>
              <a:rPr lang="en-US" sz="2400" b="1" dirty="0">
                <a:solidFill>
                  <a:srgbClr val="31A0AE"/>
                </a:solidFill>
              </a:rPr>
              <a:t>SPACE FOR TIME</a:t>
            </a:r>
          </a:p>
        </p:txBody>
      </p:sp>
      <p:sp>
        <p:nvSpPr>
          <p:cNvPr id="38" name="TextBox 37"/>
          <p:cNvSpPr txBox="1"/>
          <p:nvPr/>
        </p:nvSpPr>
        <p:spPr>
          <a:xfrm>
            <a:off x="3923928" y="1196752"/>
            <a:ext cx="2247569" cy="400110"/>
          </a:xfrm>
          <a:prstGeom prst="rect">
            <a:avLst/>
          </a:prstGeom>
          <a:noFill/>
        </p:spPr>
        <p:txBody>
          <a:bodyPr wrap="square" rtlCol="0">
            <a:spAutoFit/>
          </a:bodyPr>
          <a:lstStyle/>
          <a:p>
            <a:r>
              <a:rPr lang="en-US" sz="2000" b="1" dirty="0">
                <a:solidFill>
                  <a:srgbClr val="31A0AE"/>
                </a:solidFill>
                <a:latin typeface="Arial"/>
                <a:cs typeface="Arial"/>
              </a:rPr>
              <a:t>Common garden</a:t>
            </a:r>
          </a:p>
        </p:txBody>
      </p:sp>
      <p:sp>
        <p:nvSpPr>
          <p:cNvPr id="41" name="TextBox 40"/>
          <p:cNvSpPr txBox="1"/>
          <p:nvPr/>
        </p:nvSpPr>
        <p:spPr>
          <a:xfrm>
            <a:off x="179512" y="1206528"/>
            <a:ext cx="2247569" cy="400110"/>
          </a:xfrm>
          <a:prstGeom prst="rect">
            <a:avLst/>
          </a:prstGeom>
          <a:noFill/>
        </p:spPr>
        <p:txBody>
          <a:bodyPr wrap="square" rtlCol="0">
            <a:spAutoFit/>
          </a:bodyPr>
          <a:lstStyle/>
          <a:p>
            <a:r>
              <a:rPr lang="en-US" sz="2000" b="1" dirty="0">
                <a:solidFill>
                  <a:srgbClr val="31A0AE"/>
                </a:solidFill>
                <a:latin typeface="Arial"/>
                <a:cs typeface="Arial"/>
              </a:rPr>
              <a:t>Eggs from field</a:t>
            </a:r>
          </a:p>
        </p:txBody>
      </p:sp>
      <p:pic>
        <p:nvPicPr>
          <p:cNvPr id="11" name="Picture 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52120" y="4566334"/>
            <a:ext cx="3168352" cy="1959010"/>
          </a:xfrm>
          <a:prstGeom prst="rect">
            <a:avLst/>
          </a:prstGeom>
        </p:spPr>
      </p:pic>
      <p:sp>
        <p:nvSpPr>
          <p:cNvPr id="12" name="Title 1"/>
          <p:cNvSpPr txBox="1">
            <a:spLocks/>
          </p:cNvSpPr>
          <p:nvPr/>
        </p:nvSpPr>
        <p:spPr>
          <a:xfrm>
            <a:off x="-468560" y="-81880"/>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METHODS</a:t>
            </a:r>
          </a:p>
          <a:p>
            <a:pPr algn="ctr"/>
            <a:endParaRPr lang="en-US" sz="2200" dirty="0">
              <a:latin typeface="Arial"/>
              <a:cs typeface="Arial"/>
            </a:endParaRPr>
          </a:p>
        </p:txBody>
      </p:sp>
      <p:sp>
        <p:nvSpPr>
          <p:cNvPr id="4" name="Slide Number Placeholder 3"/>
          <p:cNvSpPr>
            <a:spLocks noGrp="1"/>
          </p:cNvSpPr>
          <p:nvPr>
            <p:ph type="sldNum" sz="quarter" idx="12"/>
          </p:nvPr>
        </p:nvSpPr>
        <p:spPr/>
        <p:txBody>
          <a:bodyPr/>
          <a:lstStyle/>
          <a:p>
            <a:fld id="{6B5D7091-409E-DE4E-BE52-A6FA548AAC48}" type="slidenum">
              <a:rPr lang="en-US" smtClean="0"/>
              <a:t>31</a:t>
            </a:fld>
            <a:endParaRPr lang="en-US"/>
          </a:p>
        </p:txBody>
      </p:sp>
    </p:spTree>
    <p:extLst>
      <p:ext uri="{BB962C8B-B14F-4D97-AF65-F5344CB8AC3E}">
        <p14:creationId xmlns:p14="http://schemas.microsoft.com/office/powerpoint/2010/main" val="2275411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90060" y="1628800"/>
            <a:ext cx="1129450" cy="3096344"/>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504" y="1440492"/>
            <a:ext cx="3860250" cy="4248472"/>
          </a:xfrm>
          <a:prstGeom prst="rect">
            <a:avLst/>
          </a:prstGeom>
        </p:spPr>
      </p:pic>
      <p:sp>
        <p:nvSpPr>
          <p:cNvPr id="35" name="Rectangle 34"/>
          <p:cNvSpPr/>
          <p:nvPr/>
        </p:nvSpPr>
        <p:spPr>
          <a:xfrm>
            <a:off x="5508104" y="2420888"/>
            <a:ext cx="3456384" cy="1815882"/>
          </a:xfrm>
          <a:prstGeom prst="rect">
            <a:avLst/>
          </a:prstGeom>
        </p:spPr>
        <p:txBody>
          <a:bodyPr wrap="square">
            <a:spAutoFit/>
          </a:bodyPr>
          <a:lstStyle/>
          <a:p>
            <a:pPr marL="285750" indent="-285750">
              <a:buFont typeface="Arial"/>
              <a:buChar char="•"/>
            </a:pPr>
            <a:r>
              <a:rPr lang="en-GB" sz="1400" dirty="0">
                <a:latin typeface="Arial"/>
                <a:cs typeface="Arial"/>
              </a:rPr>
              <a:t>24 samples (pooled)</a:t>
            </a:r>
          </a:p>
          <a:p>
            <a:pPr marL="285750" indent="-285750">
              <a:buFont typeface="Arial"/>
              <a:buChar char="•"/>
            </a:pPr>
            <a:endParaRPr lang="en-GB" sz="1400" dirty="0">
              <a:latin typeface="Arial"/>
              <a:cs typeface="Arial"/>
            </a:endParaRPr>
          </a:p>
          <a:p>
            <a:pPr marL="285750" indent="-285750">
              <a:buFont typeface="Arial"/>
              <a:buChar char="•"/>
            </a:pPr>
            <a:r>
              <a:rPr lang="en-GB" sz="1400" dirty="0">
                <a:latin typeface="Arial"/>
                <a:cs typeface="Arial"/>
              </a:rPr>
              <a:t>3 populations per latitude</a:t>
            </a:r>
          </a:p>
          <a:p>
            <a:pPr marL="285750" indent="-285750">
              <a:buFont typeface="Arial"/>
              <a:buChar char="•"/>
            </a:pPr>
            <a:endParaRPr lang="en-GB" sz="1400" dirty="0">
              <a:latin typeface="Arial"/>
              <a:cs typeface="Arial"/>
            </a:endParaRPr>
          </a:p>
          <a:p>
            <a:pPr marL="285750" indent="-285750">
              <a:buFont typeface="Arial"/>
              <a:buChar char="•"/>
            </a:pPr>
            <a:r>
              <a:rPr lang="en-GB" sz="1400" dirty="0">
                <a:latin typeface="Arial"/>
                <a:cs typeface="Arial"/>
              </a:rPr>
              <a:t>2 replicates</a:t>
            </a:r>
          </a:p>
          <a:p>
            <a:pPr marL="285750" indent="-285750">
              <a:buFont typeface="Arial"/>
              <a:buChar char="•"/>
            </a:pPr>
            <a:endParaRPr lang="en-GB" sz="1400" dirty="0">
              <a:latin typeface="Arial"/>
              <a:cs typeface="Arial"/>
            </a:endParaRPr>
          </a:p>
          <a:p>
            <a:pPr marL="285750" indent="-285750">
              <a:buFont typeface="Arial"/>
              <a:buChar char="•"/>
            </a:pPr>
            <a:r>
              <a:rPr lang="en-GB" sz="1400" dirty="0">
                <a:latin typeface="Arial"/>
                <a:cs typeface="Arial"/>
              </a:rPr>
              <a:t>2 treatments: 20°C </a:t>
            </a:r>
            <a:r>
              <a:rPr lang="en-US" sz="1400" dirty="0">
                <a:latin typeface="Arial"/>
                <a:cs typeface="Arial"/>
              </a:rPr>
              <a:t>–</a:t>
            </a:r>
            <a:r>
              <a:rPr lang="en-GB" sz="1400" dirty="0">
                <a:latin typeface="Arial"/>
                <a:cs typeface="Arial"/>
              </a:rPr>
              <a:t> 24°C</a:t>
            </a:r>
          </a:p>
          <a:p>
            <a:pPr marL="742950" lvl="1" indent="-285750">
              <a:buFont typeface="Arial"/>
              <a:buChar char="•"/>
            </a:pPr>
            <a:r>
              <a:rPr lang="en-GB" sz="1400" dirty="0">
                <a:latin typeface="Arial"/>
                <a:cs typeface="Arial"/>
              </a:rPr>
              <a:t>Mild warming</a:t>
            </a:r>
          </a:p>
        </p:txBody>
      </p:sp>
      <p:sp>
        <p:nvSpPr>
          <p:cNvPr id="36" name="TextBox 35"/>
          <p:cNvSpPr txBox="1"/>
          <p:nvPr/>
        </p:nvSpPr>
        <p:spPr>
          <a:xfrm>
            <a:off x="5796136" y="1844824"/>
            <a:ext cx="2636333" cy="461665"/>
          </a:xfrm>
          <a:prstGeom prst="rect">
            <a:avLst/>
          </a:prstGeom>
          <a:noFill/>
        </p:spPr>
        <p:txBody>
          <a:bodyPr wrap="square" rtlCol="0">
            <a:spAutoFit/>
          </a:bodyPr>
          <a:lstStyle/>
          <a:p>
            <a:r>
              <a:rPr lang="en-US" sz="2400" b="1" dirty="0" err="1">
                <a:solidFill>
                  <a:srgbClr val="31A0AE"/>
                </a:solidFill>
              </a:rPr>
              <a:t>RNAseq</a:t>
            </a:r>
            <a:endParaRPr lang="en-US" sz="2400" b="1" dirty="0">
              <a:solidFill>
                <a:srgbClr val="31A0AE"/>
              </a:solidFill>
            </a:endParaRPr>
          </a:p>
        </p:txBody>
      </p:sp>
      <p:sp>
        <p:nvSpPr>
          <p:cNvPr id="38" name="TextBox 37"/>
          <p:cNvSpPr txBox="1"/>
          <p:nvPr/>
        </p:nvSpPr>
        <p:spPr>
          <a:xfrm>
            <a:off x="3923928" y="1196752"/>
            <a:ext cx="2247569" cy="400110"/>
          </a:xfrm>
          <a:prstGeom prst="rect">
            <a:avLst/>
          </a:prstGeom>
          <a:noFill/>
        </p:spPr>
        <p:txBody>
          <a:bodyPr wrap="square" rtlCol="0">
            <a:spAutoFit/>
          </a:bodyPr>
          <a:lstStyle/>
          <a:p>
            <a:r>
              <a:rPr lang="en-US" sz="2000" b="1" dirty="0">
                <a:solidFill>
                  <a:srgbClr val="31A0AE"/>
                </a:solidFill>
                <a:latin typeface="Arial"/>
                <a:cs typeface="Arial"/>
              </a:rPr>
              <a:t>Common garden</a:t>
            </a:r>
          </a:p>
        </p:txBody>
      </p:sp>
      <p:sp>
        <p:nvSpPr>
          <p:cNvPr id="41" name="TextBox 40"/>
          <p:cNvSpPr txBox="1"/>
          <p:nvPr/>
        </p:nvSpPr>
        <p:spPr>
          <a:xfrm>
            <a:off x="179512" y="1206528"/>
            <a:ext cx="2247569" cy="400110"/>
          </a:xfrm>
          <a:prstGeom prst="rect">
            <a:avLst/>
          </a:prstGeom>
          <a:noFill/>
        </p:spPr>
        <p:txBody>
          <a:bodyPr wrap="square" rtlCol="0">
            <a:spAutoFit/>
          </a:bodyPr>
          <a:lstStyle/>
          <a:p>
            <a:r>
              <a:rPr lang="en-US" sz="2000" b="1" dirty="0">
                <a:solidFill>
                  <a:srgbClr val="31A0AE"/>
                </a:solidFill>
                <a:latin typeface="Arial"/>
                <a:cs typeface="Arial"/>
              </a:rPr>
              <a:t>Eggs from field</a:t>
            </a:r>
          </a:p>
        </p:txBody>
      </p:sp>
      <p:pic>
        <p:nvPicPr>
          <p:cNvPr id="11" name="Picture 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52120" y="4566334"/>
            <a:ext cx="3168352" cy="1959010"/>
          </a:xfrm>
          <a:prstGeom prst="rect">
            <a:avLst/>
          </a:prstGeom>
        </p:spPr>
      </p:pic>
      <p:sp>
        <p:nvSpPr>
          <p:cNvPr id="13" name="Title 1">
            <a:extLst>
              <a:ext uri="{FF2B5EF4-FFF2-40B4-BE49-F238E27FC236}">
                <a16:creationId xmlns:a16="http://schemas.microsoft.com/office/drawing/2014/main" id="{D73730C3-B056-9341-B241-EF1765FAFCB3}"/>
              </a:ext>
            </a:extLst>
          </p:cNvPr>
          <p:cNvSpPr txBox="1">
            <a:spLocks/>
          </p:cNvSpPr>
          <p:nvPr/>
        </p:nvSpPr>
        <p:spPr>
          <a:xfrm>
            <a:off x="-468560" y="-81880"/>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METHODS</a:t>
            </a:r>
          </a:p>
          <a:p>
            <a:pPr algn="ctr"/>
            <a:endParaRPr lang="en-US" sz="2200" dirty="0">
              <a:latin typeface="Arial"/>
              <a:cs typeface="Arial"/>
            </a:endParaRPr>
          </a:p>
        </p:txBody>
      </p:sp>
      <p:sp>
        <p:nvSpPr>
          <p:cNvPr id="4" name="Slide Number Placeholder 3"/>
          <p:cNvSpPr>
            <a:spLocks noGrp="1"/>
          </p:cNvSpPr>
          <p:nvPr>
            <p:ph type="sldNum" sz="quarter" idx="12"/>
          </p:nvPr>
        </p:nvSpPr>
        <p:spPr/>
        <p:txBody>
          <a:bodyPr/>
          <a:lstStyle/>
          <a:p>
            <a:fld id="{6B5D7091-409E-DE4E-BE52-A6FA548AAC48}" type="slidenum">
              <a:rPr lang="en-US" smtClean="0"/>
              <a:t>32</a:t>
            </a:fld>
            <a:endParaRPr lang="en-US"/>
          </a:p>
        </p:txBody>
      </p:sp>
    </p:spTree>
    <p:extLst>
      <p:ext uri="{BB962C8B-B14F-4D97-AF65-F5344CB8AC3E}">
        <p14:creationId xmlns:p14="http://schemas.microsoft.com/office/powerpoint/2010/main" val="1578602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90060" y="1628800"/>
            <a:ext cx="1129450" cy="3096344"/>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504" y="1440492"/>
            <a:ext cx="3860250" cy="4248472"/>
          </a:xfrm>
          <a:prstGeom prst="rect">
            <a:avLst/>
          </a:prstGeom>
        </p:spPr>
      </p:pic>
      <p:sp>
        <p:nvSpPr>
          <p:cNvPr id="36" name="TextBox 35"/>
          <p:cNvSpPr txBox="1"/>
          <p:nvPr/>
        </p:nvSpPr>
        <p:spPr>
          <a:xfrm>
            <a:off x="5796136" y="1844824"/>
            <a:ext cx="2636333" cy="461665"/>
          </a:xfrm>
          <a:prstGeom prst="rect">
            <a:avLst/>
          </a:prstGeom>
          <a:noFill/>
        </p:spPr>
        <p:txBody>
          <a:bodyPr wrap="square" rtlCol="0">
            <a:spAutoFit/>
          </a:bodyPr>
          <a:lstStyle/>
          <a:p>
            <a:r>
              <a:rPr lang="en-US" sz="2400" b="1" dirty="0" err="1">
                <a:solidFill>
                  <a:srgbClr val="31A0AE"/>
                </a:solidFill>
              </a:rPr>
              <a:t>RNAseq</a:t>
            </a:r>
            <a:endParaRPr lang="en-US" sz="2400" b="1" dirty="0">
              <a:solidFill>
                <a:srgbClr val="31A0AE"/>
              </a:solidFill>
            </a:endParaRPr>
          </a:p>
        </p:txBody>
      </p:sp>
      <p:sp>
        <p:nvSpPr>
          <p:cNvPr id="38" name="TextBox 37"/>
          <p:cNvSpPr txBox="1"/>
          <p:nvPr/>
        </p:nvSpPr>
        <p:spPr>
          <a:xfrm>
            <a:off x="3923928" y="1196752"/>
            <a:ext cx="2247569" cy="400110"/>
          </a:xfrm>
          <a:prstGeom prst="rect">
            <a:avLst/>
          </a:prstGeom>
          <a:noFill/>
        </p:spPr>
        <p:txBody>
          <a:bodyPr wrap="square" rtlCol="0">
            <a:spAutoFit/>
          </a:bodyPr>
          <a:lstStyle/>
          <a:p>
            <a:r>
              <a:rPr lang="en-US" sz="2000" b="1" dirty="0">
                <a:solidFill>
                  <a:srgbClr val="31A0AE"/>
                </a:solidFill>
                <a:latin typeface="Arial"/>
                <a:cs typeface="Arial"/>
              </a:rPr>
              <a:t>Common garden</a:t>
            </a:r>
          </a:p>
        </p:txBody>
      </p:sp>
      <p:sp>
        <p:nvSpPr>
          <p:cNvPr id="41" name="TextBox 40"/>
          <p:cNvSpPr txBox="1"/>
          <p:nvPr/>
        </p:nvSpPr>
        <p:spPr>
          <a:xfrm>
            <a:off x="179512" y="1206528"/>
            <a:ext cx="2247569" cy="400110"/>
          </a:xfrm>
          <a:prstGeom prst="rect">
            <a:avLst/>
          </a:prstGeom>
          <a:noFill/>
        </p:spPr>
        <p:txBody>
          <a:bodyPr wrap="square" rtlCol="0">
            <a:spAutoFit/>
          </a:bodyPr>
          <a:lstStyle/>
          <a:p>
            <a:r>
              <a:rPr lang="en-US" sz="2000" b="1" dirty="0">
                <a:solidFill>
                  <a:srgbClr val="31A0AE"/>
                </a:solidFill>
                <a:latin typeface="Arial"/>
                <a:cs typeface="Arial"/>
              </a:rPr>
              <a:t>Eggs from field</a:t>
            </a:r>
          </a:p>
        </p:txBody>
      </p:sp>
      <p:pic>
        <p:nvPicPr>
          <p:cNvPr id="11" name="Picture 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52120" y="4566334"/>
            <a:ext cx="3168352" cy="1959010"/>
          </a:xfrm>
          <a:prstGeom prst="rect">
            <a:avLst/>
          </a:prstGeom>
        </p:spPr>
      </p:pic>
      <p:sp>
        <p:nvSpPr>
          <p:cNvPr id="4" name="Rectangle 3">
            <a:extLst>
              <a:ext uri="{FF2B5EF4-FFF2-40B4-BE49-F238E27FC236}">
                <a16:creationId xmlns:a16="http://schemas.microsoft.com/office/drawing/2014/main" id="{9C4E4310-B83A-EB4B-AEFF-86C6A7FAB926}"/>
              </a:ext>
            </a:extLst>
          </p:cNvPr>
          <p:cNvSpPr/>
          <p:nvPr/>
        </p:nvSpPr>
        <p:spPr>
          <a:xfrm>
            <a:off x="5508104" y="2429479"/>
            <a:ext cx="4572000" cy="2031325"/>
          </a:xfrm>
          <a:prstGeom prst="rect">
            <a:avLst/>
          </a:prstGeom>
        </p:spPr>
        <p:txBody>
          <a:bodyPr>
            <a:spAutoFit/>
          </a:bodyPr>
          <a:lstStyle/>
          <a:p>
            <a:pPr marL="285750" indent="-285750">
              <a:buFont typeface="Arial"/>
              <a:buChar char="•"/>
            </a:pPr>
            <a:r>
              <a:rPr lang="en-GB" sz="1400" dirty="0">
                <a:latin typeface="Arial"/>
                <a:cs typeface="Arial"/>
              </a:rPr>
              <a:t>Paired-end 100 </a:t>
            </a:r>
            <a:r>
              <a:rPr lang="en-GB" sz="1400" dirty="0" err="1">
                <a:latin typeface="Arial"/>
                <a:cs typeface="Arial"/>
              </a:rPr>
              <a:t>bp</a:t>
            </a:r>
            <a:r>
              <a:rPr lang="en-GB" sz="1400" dirty="0">
                <a:latin typeface="Arial"/>
                <a:cs typeface="Arial"/>
              </a:rPr>
              <a:t> Illumina sequencing</a:t>
            </a:r>
          </a:p>
          <a:p>
            <a:pPr marL="285750" indent="-285750">
              <a:buFont typeface="Arial"/>
              <a:buChar char="•"/>
            </a:pPr>
            <a:endParaRPr lang="en-GB" sz="1400" dirty="0">
              <a:latin typeface="Arial"/>
              <a:cs typeface="Arial"/>
            </a:endParaRPr>
          </a:p>
          <a:p>
            <a:pPr marL="285750" indent="-285750">
              <a:buFont typeface="Arial"/>
              <a:buChar char="•"/>
            </a:pPr>
            <a:r>
              <a:rPr lang="en-GB" sz="1400" dirty="0">
                <a:latin typeface="Arial"/>
                <a:cs typeface="Arial"/>
              </a:rPr>
              <a:t>~34–47 million reads per sample </a:t>
            </a:r>
          </a:p>
          <a:p>
            <a:endParaRPr lang="en-GB" sz="1400" dirty="0">
              <a:latin typeface="Arial"/>
              <a:cs typeface="Arial"/>
            </a:endParaRPr>
          </a:p>
          <a:p>
            <a:pPr marL="285750" indent="-285750">
              <a:buFont typeface="Arial"/>
              <a:buChar char="•"/>
            </a:pPr>
            <a:r>
              <a:rPr lang="en-GB" sz="1400" i="1" dirty="0">
                <a:latin typeface="Arial"/>
                <a:cs typeface="Arial"/>
              </a:rPr>
              <a:t>de novo </a:t>
            </a:r>
            <a:r>
              <a:rPr lang="en-GB" sz="1400" dirty="0">
                <a:latin typeface="Arial"/>
                <a:cs typeface="Arial"/>
              </a:rPr>
              <a:t>assembly</a:t>
            </a:r>
          </a:p>
          <a:p>
            <a:endParaRPr lang="en-GB" sz="1400" dirty="0">
              <a:latin typeface="Arial"/>
              <a:cs typeface="Arial"/>
            </a:endParaRPr>
          </a:p>
          <a:p>
            <a:pPr marL="285750" indent="-285750">
              <a:buFont typeface="Arial"/>
              <a:buChar char="•"/>
            </a:pPr>
            <a:r>
              <a:rPr lang="en-GB" sz="1400" dirty="0">
                <a:latin typeface="Arial"/>
                <a:cs typeface="Arial"/>
              </a:rPr>
              <a:t>34,095 high quality contigs</a:t>
            </a:r>
          </a:p>
          <a:p>
            <a:endParaRPr lang="en-GB" sz="1400" dirty="0">
              <a:latin typeface="Arial"/>
              <a:cs typeface="Arial"/>
            </a:endParaRPr>
          </a:p>
          <a:p>
            <a:pPr marL="285750" indent="-285750">
              <a:buFont typeface="Arial"/>
              <a:buChar char="•"/>
            </a:pPr>
            <a:r>
              <a:rPr lang="en-GB" sz="1400" dirty="0">
                <a:latin typeface="Arial"/>
                <a:cs typeface="Arial"/>
              </a:rPr>
              <a:t>mapping of reads against assembly </a:t>
            </a:r>
            <a:endParaRPr lang="en-US" sz="1400" dirty="0">
              <a:latin typeface="Arial"/>
              <a:cs typeface="Arial"/>
            </a:endParaRPr>
          </a:p>
        </p:txBody>
      </p:sp>
      <p:sp>
        <p:nvSpPr>
          <p:cNvPr id="13" name="Title 1">
            <a:extLst>
              <a:ext uri="{FF2B5EF4-FFF2-40B4-BE49-F238E27FC236}">
                <a16:creationId xmlns:a16="http://schemas.microsoft.com/office/drawing/2014/main" id="{2384FBC5-47E7-7B49-B6AD-CEA21D3D3687}"/>
              </a:ext>
            </a:extLst>
          </p:cNvPr>
          <p:cNvSpPr txBox="1">
            <a:spLocks/>
          </p:cNvSpPr>
          <p:nvPr/>
        </p:nvSpPr>
        <p:spPr>
          <a:xfrm>
            <a:off x="-468560" y="-81880"/>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METHODS</a:t>
            </a:r>
          </a:p>
          <a:p>
            <a:pPr algn="ctr"/>
            <a:endParaRPr lang="en-US" sz="2200" dirty="0">
              <a:latin typeface="Arial"/>
              <a:cs typeface="Arial"/>
            </a:endParaRPr>
          </a:p>
        </p:txBody>
      </p:sp>
      <p:sp>
        <p:nvSpPr>
          <p:cNvPr id="5" name="Slide Number Placeholder 4"/>
          <p:cNvSpPr>
            <a:spLocks noGrp="1"/>
          </p:cNvSpPr>
          <p:nvPr>
            <p:ph type="sldNum" sz="quarter" idx="12"/>
          </p:nvPr>
        </p:nvSpPr>
        <p:spPr/>
        <p:txBody>
          <a:bodyPr/>
          <a:lstStyle/>
          <a:p>
            <a:fld id="{6B5D7091-409E-DE4E-BE52-A6FA548AAC48}" type="slidenum">
              <a:rPr lang="en-US" smtClean="0"/>
              <a:t>33</a:t>
            </a:fld>
            <a:endParaRPr lang="en-US"/>
          </a:p>
        </p:txBody>
      </p:sp>
    </p:spTree>
    <p:extLst>
      <p:ext uri="{BB962C8B-B14F-4D97-AF65-F5344CB8AC3E}">
        <p14:creationId xmlns:p14="http://schemas.microsoft.com/office/powerpoint/2010/main" val="3231449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90060" y="1628800"/>
            <a:ext cx="1129450" cy="3096344"/>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504" y="1440492"/>
            <a:ext cx="3860250" cy="4248472"/>
          </a:xfrm>
          <a:prstGeom prst="rect">
            <a:avLst/>
          </a:prstGeom>
        </p:spPr>
      </p:pic>
      <p:sp>
        <p:nvSpPr>
          <p:cNvPr id="36" name="TextBox 35"/>
          <p:cNvSpPr txBox="1"/>
          <p:nvPr/>
        </p:nvSpPr>
        <p:spPr>
          <a:xfrm>
            <a:off x="5796136" y="1844824"/>
            <a:ext cx="3440629" cy="707886"/>
          </a:xfrm>
          <a:prstGeom prst="rect">
            <a:avLst/>
          </a:prstGeom>
          <a:noFill/>
        </p:spPr>
        <p:txBody>
          <a:bodyPr wrap="square" rtlCol="0">
            <a:spAutoFit/>
          </a:bodyPr>
          <a:lstStyle/>
          <a:p>
            <a:r>
              <a:rPr lang="en-US" sz="2000" b="1" dirty="0">
                <a:solidFill>
                  <a:srgbClr val="31A0AE"/>
                </a:solidFill>
              </a:rPr>
              <a:t>Detection of differentially expressed genes</a:t>
            </a:r>
          </a:p>
        </p:txBody>
      </p:sp>
      <p:sp>
        <p:nvSpPr>
          <p:cNvPr id="38" name="TextBox 37"/>
          <p:cNvSpPr txBox="1"/>
          <p:nvPr/>
        </p:nvSpPr>
        <p:spPr>
          <a:xfrm>
            <a:off x="3923928" y="1196752"/>
            <a:ext cx="2247569" cy="400110"/>
          </a:xfrm>
          <a:prstGeom prst="rect">
            <a:avLst/>
          </a:prstGeom>
          <a:noFill/>
        </p:spPr>
        <p:txBody>
          <a:bodyPr wrap="square" rtlCol="0">
            <a:spAutoFit/>
          </a:bodyPr>
          <a:lstStyle/>
          <a:p>
            <a:r>
              <a:rPr lang="en-US" sz="2000" b="1" dirty="0">
                <a:solidFill>
                  <a:srgbClr val="31A0AE"/>
                </a:solidFill>
                <a:latin typeface="Arial"/>
                <a:cs typeface="Arial"/>
              </a:rPr>
              <a:t>Common garden</a:t>
            </a:r>
          </a:p>
        </p:txBody>
      </p:sp>
      <p:sp>
        <p:nvSpPr>
          <p:cNvPr id="41" name="TextBox 40"/>
          <p:cNvSpPr txBox="1"/>
          <p:nvPr/>
        </p:nvSpPr>
        <p:spPr>
          <a:xfrm>
            <a:off x="179512" y="1206528"/>
            <a:ext cx="2247569" cy="400110"/>
          </a:xfrm>
          <a:prstGeom prst="rect">
            <a:avLst/>
          </a:prstGeom>
          <a:noFill/>
        </p:spPr>
        <p:txBody>
          <a:bodyPr wrap="square" rtlCol="0">
            <a:spAutoFit/>
          </a:bodyPr>
          <a:lstStyle/>
          <a:p>
            <a:r>
              <a:rPr lang="en-US" sz="2000" b="1" dirty="0">
                <a:solidFill>
                  <a:srgbClr val="31A0AE"/>
                </a:solidFill>
                <a:latin typeface="Arial"/>
                <a:cs typeface="Arial"/>
              </a:rPr>
              <a:t>Eggs from field</a:t>
            </a:r>
          </a:p>
        </p:txBody>
      </p:sp>
      <p:pic>
        <p:nvPicPr>
          <p:cNvPr id="11" name="Picture 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52120" y="4566334"/>
            <a:ext cx="3168352" cy="1959010"/>
          </a:xfrm>
          <a:prstGeom prst="rect">
            <a:avLst/>
          </a:prstGeom>
        </p:spPr>
      </p:pic>
      <p:sp>
        <p:nvSpPr>
          <p:cNvPr id="4" name="Rectangle 3">
            <a:extLst>
              <a:ext uri="{FF2B5EF4-FFF2-40B4-BE49-F238E27FC236}">
                <a16:creationId xmlns:a16="http://schemas.microsoft.com/office/drawing/2014/main" id="{9C4E4310-B83A-EB4B-AEFF-86C6A7FAB926}"/>
              </a:ext>
            </a:extLst>
          </p:cNvPr>
          <p:cNvSpPr/>
          <p:nvPr/>
        </p:nvSpPr>
        <p:spPr>
          <a:xfrm>
            <a:off x="5508104" y="2554174"/>
            <a:ext cx="3172070" cy="1169551"/>
          </a:xfrm>
          <a:prstGeom prst="rect">
            <a:avLst/>
          </a:prstGeom>
        </p:spPr>
        <p:txBody>
          <a:bodyPr wrap="square">
            <a:spAutoFit/>
          </a:bodyPr>
          <a:lstStyle/>
          <a:p>
            <a:pPr marL="285750" indent="-285750">
              <a:buFont typeface="Arial"/>
              <a:buChar char="•"/>
            </a:pPr>
            <a:r>
              <a:rPr lang="en-GB" sz="1400" dirty="0">
                <a:latin typeface="Arial"/>
                <a:cs typeface="Arial"/>
              </a:rPr>
              <a:t>Count matrix</a:t>
            </a:r>
          </a:p>
          <a:p>
            <a:pPr marL="742950" lvl="1" indent="-285750">
              <a:buFont typeface="Arial"/>
              <a:buChar char="•"/>
            </a:pPr>
            <a:r>
              <a:rPr lang="en-GB" sz="1400" dirty="0">
                <a:latin typeface="Arial"/>
                <a:cs typeface="Arial"/>
              </a:rPr>
              <a:t>level of expression at every contig for all samples </a:t>
            </a:r>
          </a:p>
          <a:p>
            <a:pPr marL="285750" indent="-285750">
              <a:buFont typeface="Arial"/>
              <a:buChar char="•"/>
            </a:pPr>
            <a:endParaRPr lang="en-GB" sz="1400" dirty="0">
              <a:latin typeface="Arial"/>
              <a:cs typeface="Arial"/>
            </a:endParaRPr>
          </a:p>
          <a:p>
            <a:pPr marL="285750" indent="-285750">
              <a:buFont typeface="Arial"/>
              <a:buChar char="•"/>
            </a:pPr>
            <a:r>
              <a:rPr lang="en-GB" sz="1400" dirty="0">
                <a:latin typeface="Arial"/>
                <a:cs typeface="Arial"/>
              </a:rPr>
              <a:t>DESeq2 package in R</a:t>
            </a:r>
            <a:endParaRPr lang="en-US" sz="1400" dirty="0">
              <a:latin typeface="Arial"/>
              <a:cs typeface="Arial"/>
            </a:endParaRPr>
          </a:p>
        </p:txBody>
      </p:sp>
      <p:sp>
        <p:nvSpPr>
          <p:cNvPr id="13" name="Title 1">
            <a:extLst>
              <a:ext uri="{FF2B5EF4-FFF2-40B4-BE49-F238E27FC236}">
                <a16:creationId xmlns:a16="http://schemas.microsoft.com/office/drawing/2014/main" id="{2384FBC5-47E7-7B49-B6AD-CEA21D3D3687}"/>
              </a:ext>
            </a:extLst>
          </p:cNvPr>
          <p:cNvSpPr txBox="1">
            <a:spLocks/>
          </p:cNvSpPr>
          <p:nvPr/>
        </p:nvSpPr>
        <p:spPr>
          <a:xfrm>
            <a:off x="-468560" y="-81880"/>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chemeClr val="accent4">
                    <a:lumMod val="75000"/>
                  </a:schemeClr>
                </a:solidFill>
                <a:latin typeface="Arial"/>
                <a:cs typeface="Arial"/>
              </a:rPr>
              <a:t>INPUT FOR EXERCISE</a:t>
            </a:r>
          </a:p>
          <a:p>
            <a:pPr algn="ctr"/>
            <a:endParaRPr lang="en-US" sz="2200" dirty="0">
              <a:latin typeface="Arial"/>
              <a:cs typeface="Arial"/>
            </a:endParaRPr>
          </a:p>
        </p:txBody>
      </p:sp>
      <p:sp>
        <p:nvSpPr>
          <p:cNvPr id="5" name="Slide Number Placeholder 4"/>
          <p:cNvSpPr>
            <a:spLocks noGrp="1"/>
          </p:cNvSpPr>
          <p:nvPr>
            <p:ph type="sldNum" sz="quarter" idx="12"/>
          </p:nvPr>
        </p:nvSpPr>
        <p:spPr/>
        <p:txBody>
          <a:bodyPr/>
          <a:lstStyle/>
          <a:p>
            <a:fld id="{6B5D7091-409E-DE4E-BE52-A6FA548AAC48}" type="slidenum">
              <a:rPr lang="en-US" smtClean="0"/>
              <a:t>34</a:t>
            </a:fld>
            <a:endParaRPr lang="en-US"/>
          </a:p>
        </p:txBody>
      </p:sp>
    </p:spTree>
    <p:extLst>
      <p:ext uri="{BB962C8B-B14F-4D97-AF65-F5344CB8AC3E}">
        <p14:creationId xmlns:p14="http://schemas.microsoft.com/office/powerpoint/2010/main" val="1494789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54ED-0772-B342-A342-C004CD1B4E44}"/>
              </a:ext>
            </a:extLst>
          </p:cNvPr>
          <p:cNvSpPr>
            <a:spLocks noGrp="1"/>
          </p:cNvSpPr>
          <p:nvPr>
            <p:ph type="title"/>
          </p:nvPr>
        </p:nvSpPr>
        <p:spPr/>
        <p:txBody>
          <a:bodyPr/>
          <a:lstStyle/>
          <a:p>
            <a:pPr algn="ctr"/>
            <a:r>
              <a:rPr lang="en-US" b="1" dirty="0"/>
              <a:t>Assignment</a:t>
            </a:r>
          </a:p>
        </p:txBody>
      </p:sp>
      <p:sp>
        <p:nvSpPr>
          <p:cNvPr id="3" name="Content Placeholder 2">
            <a:extLst>
              <a:ext uri="{FF2B5EF4-FFF2-40B4-BE49-F238E27FC236}">
                <a16:creationId xmlns:a16="http://schemas.microsoft.com/office/drawing/2014/main" id="{04A1D10B-18ED-AF4A-B25A-8CC5C5EE4ED2}"/>
              </a:ext>
            </a:extLst>
          </p:cNvPr>
          <p:cNvSpPr>
            <a:spLocks noGrp="1"/>
          </p:cNvSpPr>
          <p:nvPr>
            <p:ph idx="1"/>
          </p:nvPr>
        </p:nvSpPr>
        <p:spPr>
          <a:xfrm>
            <a:off x="628650" y="2960688"/>
            <a:ext cx="7886700" cy="3729601"/>
          </a:xfrm>
        </p:spPr>
        <p:txBody>
          <a:bodyPr>
            <a:normAutofit/>
          </a:bodyPr>
          <a:lstStyle/>
          <a:p>
            <a:pPr marL="0" indent="0">
              <a:buNone/>
            </a:pPr>
            <a:r>
              <a:rPr lang="en-US" sz="2400" i="1" dirty="0"/>
              <a:t>Go through the DESEQ R script. </a:t>
            </a:r>
          </a:p>
          <a:p>
            <a:pPr>
              <a:buFontTx/>
              <a:buChar char="-"/>
            </a:pPr>
            <a:r>
              <a:rPr lang="en-US" sz="2400" i="1" dirty="0"/>
              <a:t>Interpret the explorative figures and make VENN diagrams of the contrasts. </a:t>
            </a:r>
          </a:p>
          <a:p>
            <a:pPr>
              <a:buFontTx/>
              <a:buChar char="-"/>
            </a:pPr>
            <a:r>
              <a:rPr lang="en-US" sz="2400" i="1" dirty="0"/>
              <a:t>Explain how the the populations from the two different latitudes respond differently to a 4°C increase in rearing temperature? How do you explain this? How do you expect populations from the North to cope with rising global temperatures?</a:t>
            </a:r>
          </a:p>
        </p:txBody>
      </p:sp>
      <p:sp>
        <p:nvSpPr>
          <p:cNvPr id="4" name="Slide Number Placeholder 3"/>
          <p:cNvSpPr>
            <a:spLocks noGrp="1"/>
          </p:cNvSpPr>
          <p:nvPr>
            <p:ph type="sldNum" sz="quarter" idx="12"/>
          </p:nvPr>
        </p:nvSpPr>
        <p:spPr/>
        <p:txBody>
          <a:bodyPr/>
          <a:lstStyle/>
          <a:p>
            <a:fld id="{6B5D7091-409E-DE4E-BE52-A6FA548AAC48}" type="slidenum">
              <a:rPr lang="en-US" smtClean="0"/>
              <a:t>35</a:t>
            </a:fld>
            <a:endParaRPr lang="en-US"/>
          </a:p>
        </p:txBody>
      </p:sp>
      <p:sp>
        <p:nvSpPr>
          <p:cNvPr id="5" name="Content Placeholder 2">
            <a:extLst>
              <a:ext uri="{FF2B5EF4-FFF2-40B4-BE49-F238E27FC236}">
                <a16:creationId xmlns:a16="http://schemas.microsoft.com/office/drawing/2014/main" id="{A20EBC44-A8E2-F544-BCBA-EDFB24B00455}"/>
              </a:ext>
            </a:extLst>
          </p:cNvPr>
          <p:cNvSpPr txBox="1">
            <a:spLocks/>
          </p:cNvSpPr>
          <p:nvPr/>
        </p:nvSpPr>
        <p:spPr>
          <a:xfrm>
            <a:off x="716973" y="1546096"/>
            <a:ext cx="7886700" cy="9615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We will be focusing on the last part of the RNA-seq pipeline starting with the count matrix</a:t>
            </a:r>
          </a:p>
        </p:txBody>
      </p:sp>
    </p:spTree>
    <p:extLst>
      <p:ext uri="{BB962C8B-B14F-4D97-AF65-F5344CB8AC3E}">
        <p14:creationId xmlns:p14="http://schemas.microsoft.com/office/powerpoint/2010/main" val="3923258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8732D0-3946-344C-95A9-FCA9B5AAB2C9}"/>
              </a:ext>
            </a:extLst>
          </p:cNvPr>
          <p:cNvSpPr>
            <a:spLocks noGrp="1"/>
          </p:cNvSpPr>
          <p:nvPr>
            <p:ph type="title"/>
          </p:nvPr>
        </p:nvSpPr>
        <p:spPr/>
        <p:txBody>
          <a:bodyPr>
            <a:normAutofit/>
          </a:bodyPr>
          <a:lstStyle/>
          <a:p>
            <a:pPr algn="ctr"/>
            <a:r>
              <a:rPr lang="en-US" sz="4000" dirty="0"/>
              <a:t>Overview</a:t>
            </a:r>
          </a:p>
        </p:txBody>
      </p:sp>
      <p:pic>
        <p:nvPicPr>
          <p:cNvPr id="9" name="Picture 8">
            <a:extLst>
              <a:ext uri="{FF2B5EF4-FFF2-40B4-BE49-F238E27FC236}">
                <a16:creationId xmlns:a16="http://schemas.microsoft.com/office/drawing/2014/main" id="{422DD945-D3EB-024B-BEE4-E33CE1AC7BE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455" y="1340248"/>
            <a:ext cx="8681545" cy="4899908"/>
          </a:xfrm>
          <a:prstGeom prst="rect">
            <a:avLst/>
          </a:prstGeom>
        </p:spPr>
      </p:pic>
      <p:sp>
        <p:nvSpPr>
          <p:cNvPr id="4" name="Rectangle 3">
            <a:extLst>
              <a:ext uri="{FF2B5EF4-FFF2-40B4-BE49-F238E27FC236}">
                <a16:creationId xmlns:a16="http://schemas.microsoft.com/office/drawing/2014/main" id="{F5BF0878-79A9-CD4C-84AC-8B635200B4DB}"/>
              </a:ext>
            </a:extLst>
          </p:cNvPr>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5" name="Title 1">
            <a:extLst>
              <a:ext uri="{FF2B5EF4-FFF2-40B4-BE49-F238E27FC236}">
                <a16:creationId xmlns:a16="http://schemas.microsoft.com/office/drawing/2014/main" id="{58967F49-A29C-7046-B872-ABC247FC17CF}"/>
              </a:ext>
            </a:extLst>
          </p:cNvPr>
          <p:cNvSpPr txBox="1">
            <a:spLocks/>
          </p:cNvSpPr>
          <p:nvPr/>
        </p:nvSpPr>
        <p:spPr>
          <a:xfrm>
            <a:off x="-468560" y="-209927"/>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rgbClr val="B89130"/>
                </a:solidFill>
                <a:latin typeface="Arial" panose="020B0604020202020204" pitchFamily="34" charset="0"/>
                <a:cs typeface="Arial" panose="020B0604020202020204" pitchFamily="34" charset="0"/>
              </a:rPr>
              <a:t>RNA-SEQ IN EVOLUTION &amp; ECOLOGY</a:t>
            </a:r>
            <a:endParaRPr lang="en-US" sz="2200" dirty="0">
              <a:solidFill>
                <a:srgbClr val="B8913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6B5D7091-409E-DE4E-BE52-A6FA548AAC48}" type="slidenum">
              <a:rPr lang="en-US" smtClean="0"/>
              <a:t>4</a:t>
            </a:fld>
            <a:endParaRPr lang="en-US"/>
          </a:p>
        </p:txBody>
      </p:sp>
      <p:sp>
        <p:nvSpPr>
          <p:cNvPr id="7" name="TextBox 6">
            <a:extLst>
              <a:ext uri="{FF2B5EF4-FFF2-40B4-BE49-F238E27FC236}">
                <a16:creationId xmlns:a16="http://schemas.microsoft.com/office/drawing/2014/main" id="{A589B60A-0992-A141-A6E4-DB76A3FD339B}"/>
              </a:ext>
            </a:extLst>
          </p:cNvPr>
          <p:cNvSpPr txBox="1"/>
          <p:nvPr/>
        </p:nvSpPr>
        <p:spPr>
          <a:xfrm>
            <a:off x="3139353" y="6400413"/>
            <a:ext cx="3495554" cy="276999"/>
          </a:xfrm>
          <a:prstGeom prst="rect">
            <a:avLst/>
          </a:prstGeom>
          <a:noFill/>
        </p:spPr>
        <p:txBody>
          <a:bodyPr wrap="square" rtlCol="0">
            <a:spAutoFit/>
          </a:bodyPr>
          <a:lstStyle/>
          <a:p>
            <a:r>
              <a:rPr lang="en-US" sz="1200" dirty="0"/>
              <a:t>Source: </a:t>
            </a:r>
          </a:p>
        </p:txBody>
      </p:sp>
      <p:sp>
        <p:nvSpPr>
          <p:cNvPr id="3" name="Rectangle 2">
            <a:extLst>
              <a:ext uri="{FF2B5EF4-FFF2-40B4-BE49-F238E27FC236}">
                <a16:creationId xmlns:a16="http://schemas.microsoft.com/office/drawing/2014/main" id="{FF02D7C9-F1F8-5B4F-BBA5-C584C9482F51}"/>
              </a:ext>
            </a:extLst>
          </p:cNvPr>
          <p:cNvSpPr/>
          <p:nvPr/>
        </p:nvSpPr>
        <p:spPr>
          <a:xfrm>
            <a:off x="6457950" y="6400412"/>
            <a:ext cx="1818126" cy="276999"/>
          </a:xfrm>
          <a:prstGeom prst="rect">
            <a:avLst/>
          </a:prstGeom>
        </p:spPr>
        <p:txBody>
          <a:bodyPr wrap="none">
            <a:spAutoFit/>
          </a:bodyPr>
          <a:lstStyle/>
          <a:p>
            <a:r>
              <a:rPr lang="en-US" sz="1200" dirty="0"/>
              <a:t>Van den Berge </a:t>
            </a:r>
            <a:r>
              <a:rPr lang="en-US" sz="1200" i="1" dirty="0"/>
              <a:t>et al.</a:t>
            </a:r>
            <a:r>
              <a:rPr lang="en-US" sz="1200" dirty="0"/>
              <a:t>, 2019</a:t>
            </a:r>
          </a:p>
        </p:txBody>
      </p:sp>
    </p:spTree>
    <p:extLst>
      <p:ext uri="{BB962C8B-B14F-4D97-AF65-F5344CB8AC3E}">
        <p14:creationId xmlns:p14="http://schemas.microsoft.com/office/powerpoint/2010/main" val="3511263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47A1F-53EC-E941-AE5E-BA3C1C4F55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21906"/>
          <a:stretch/>
        </p:blipFill>
        <p:spPr>
          <a:xfrm>
            <a:off x="1381028" y="3433777"/>
            <a:ext cx="4359814" cy="2676939"/>
          </a:xfrm>
          <a:prstGeom prst="rect">
            <a:avLst/>
          </a:prstGeom>
        </p:spPr>
      </p:pic>
      <p:sp>
        <p:nvSpPr>
          <p:cNvPr id="6" name="Rectangle 5">
            <a:extLst>
              <a:ext uri="{FF2B5EF4-FFF2-40B4-BE49-F238E27FC236}">
                <a16:creationId xmlns:a16="http://schemas.microsoft.com/office/drawing/2014/main" id="{E233C4F0-C093-8D4B-B172-F7A2E8D7D834}"/>
              </a:ext>
            </a:extLst>
          </p:cNvPr>
          <p:cNvSpPr/>
          <p:nvPr/>
        </p:nvSpPr>
        <p:spPr>
          <a:xfrm>
            <a:off x="4172414" y="1400795"/>
            <a:ext cx="4575865" cy="2031325"/>
          </a:xfrm>
          <a:prstGeom prst="rect">
            <a:avLst/>
          </a:prstGeom>
        </p:spPr>
        <p:txBody>
          <a:bodyPr wrap="square">
            <a:spAutoFit/>
          </a:bodyPr>
          <a:lstStyle/>
          <a:p>
            <a:pPr marL="285750" indent="-285750">
              <a:buFont typeface="Arial" panose="020B0604020202020204" pitchFamily="34" charset="0"/>
              <a:buChar char="•"/>
            </a:pPr>
            <a:r>
              <a:rPr lang="en-US" sz="1400" dirty="0"/>
              <a:t>﻿</a:t>
            </a:r>
            <a:r>
              <a:rPr lang="en-US" sz="1400" i="1" dirty="0"/>
              <a:t>Drosophila </a:t>
            </a:r>
            <a:r>
              <a:rPr lang="en-US" sz="1400" i="1" dirty="0" err="1"/>
              <a:t>subobscura</a:t>
            </a:r>
            <a:endParaRPr lang="en-US" sz="1400" i="1" dirty="0"/>
          </a:p>
          <a:p>
            <a:pPr marL="285750" indent="-285750">
              <a:buFont typeface="Arial" panose="020B0604020202020204" pitchFamily="34" charset="0"/>
              <a:buChar char="•"/>
            </a:pPr>
            <a:r>
              <a:rPr lang="en-US" sz="1400" dirty="0"/>
              <a:t>sampling across its native 20° latitudinal range in Europe (11 °C difference in mean annual temperature)</a:t>
            </a:r>
          </a:p>
          <a:p>
            <a:pPr marL="285750" indent="-285750">
              <a:buFont typeface="Arial" panose="020B0604020202020204" pitchFamily="34" charset="0"/>
              <a:buChar char="•"/>
            </a:pPr>
            <a:r>
              <a:rPr lang="en-US" sz="1400" dirty="0"/>
              <a:t>six populations </a:t>
            </a:r>
          </a:p>
          <a:p>
            <a:pPr marL="285750" indent="-285750">
              <a:buFont typeface="Arial" panose="020B0604020202020204" pitchFamily="34" charset="0"/>
              <a:buChar char="•"/>
            </a:pPr>
            <a:r>
              <a:rPr lang="en-US" sz="1400" dirty="0"/>
              <a:t>identify signals of local adaptation</a:t>
            </a:r>
          </a:p>
          <a:p>
            <a:pPr marL="285750" indent="-285750">
              <a:buFont typeface="Arial" panose="020B0604020202020204" pitchFamily="34" charset="0"/>
              <a:buChar char="•"/>
            </a:pPr>
            <a:r>
              <a:rPr lang="en-US" sz="1400" dirty="0"/>
              <a:t>﻿higher latitude: enriched for metabolic processes, expressed across all tissues </a:t>
            </a:r>
          </a:p>
          <a:p>
            <a:pPr marL="285750" indent="-285750">
              <a:buFont typeface="Arial" panose="020B0604020202020204" pitchFamily="34" charset="0"/>
              <a:buChar char="•"/>
            </a:pPr>
            <a:r>
              <a:rPr lang="en-US" sz="1400" dirty="0"/>
              <a:t>lower latitude: enriched for reproductive processes, expressed primarily in testes</a:t>
            </a:r>
          </a:p>
        </p:txBody>
      </p:sp>
      <p:pic>
        <p:nvPicPr>
          <p:cNvPr id="1026" name="Picture 2" descr="Drosophila subobscura">
            <a:extLst>
              <a:ext uri="{FF2B5EF4-FFF2-40B4-BE49-F238E27FC236}">
                <a16:creationId xmlns:a16="http://schemas.microsoft.com/office/drawing/2014/main" id="{CB9E9A8B-C6E2-1B4A-AB7B-38A69BB5D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7321" y="1122501"/>
            <a:ext cx="2766492" cy="18443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EC5A1F4-8A0A-C846-AA4D-2FD95549DFC3}"/>
              </a:ext>
            </a:extLst>
          </p:cNvPr>
          <p:cNvSpPr/>
          <p:nvPr/>
        </p:nvSpPr>
        <p:spPr>
          <a:xfrm>
            <a:off x="7699910" y="6514741"/>
            <a:ext cx="1339085" cy="276999"/>
          </a:xfrm>
          <a:prstGeom prst="rect">
            <a:avLst/>
          </a:prstGeom>
        </p:spPr>
        <p:txBody>
          <a:bodyPr wrap="none">
            <a:spAutoFit/>
          </a:bodyPr>
          <a:lstStyle/>
          <a:p>
            <a:r>
              <a:rPr lang="en-US" sz="1200" dirty="0" err="1"/>
              <a:t>Porcelli</a:t>
            </a:r>
            <a:r>
              <a:rPr lang="en-US" sz="1200" dirty="0"/>
              <a:t> </a:t>
            </a:r>
            <a:r>
              <a:rPr lang="en-US" sz="1200" i="1" dirty="0"/>
              <a:t>et al. </a:t>
            </a:r>
            <a:r>
              <a:rPr lang="en-US" sz="1200" dirty="0"/>
              <a:t>2016</a:t>
            </a:r>
          </a:p>
        </p:txBody>
      </p:sp>
      <p:sp>
        <p:nvSpPr>
          <p:cNvPr id="7" name="Rectangle 6">
            <a:extLst>
              <a:ext uri="{FF2B5EF4-FFF2-40B4-BE49-F238E27FC236}">
                <a16:creationId xmlns:a16="http://schemas.microsoft.com/office/drawing/2014/main" id="{C4EE9576-8CDA-DA4F-B659-A3559B346301}"/>
              </a:ext>
            </a:extLst>
          </p:cNvPr>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8" name="Title 1">
            <a:extLst>
              <a:ext uri="{FF2B5EF4-FFF2-40B4-BE49-F238E27FC236}">
                <a16:creationId xmlns:a16="http://schemas.microsoft.com/office/drawing/2014/main" id="{6781B120-E42F-D742-B3FA-7F7B017662AB}"/>
              </a:ext>
            </a:extLst>
          </p:cNvPr>
          <p:cNvSpPr txBox="1">
            <a:spLocks/>
          </p:cNvSpPr>
          <p:nvPr/>
        </p:nvSpPr>
        <p:spPr>
          <a:xfrm>
            <a:off x="-468560" y="-209927"/>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rgbClr val="B89130"/>
                </a:solidFill>
                <a:latin typeface="Arial" panose="020B0604020202020204" pitchFamily="34" charset="0"/>
                <a:cs typeface="Arial" panose="020B0604020202020204" pitchFamily="34" charset="0"/>
              </a:rPr>
              <a:t>RNA-SEQ IN EVOLUTION &amp; ECOLOGY</a:t>
            </a:r>
            <a:endParaRPr lang="en-US" sz="2200" dirty="0">
              <a:solidFill>
                <a:srgbClr val="B89130"/>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F370FFA1-937E-5048-9892-02114AF5C720}"/>
              </a:ext>
            </a:extLst>
          </p:cNvPr>
          <p:cNvSpPr>
            <a:spLocks noGrp="1"/>
          </p:cNvSpPr>
          <p:nvPr>
            <p:ph type="title"/>
          </p:nvPr>
        </p:nvSpPr>
        <p:spPr>
          <a:xfrm>
            <a:off x="628650" y="365126"/>
            <a:ext cx="7886700" cy="1325563"/>
          </a:xfrm>
        </p:spPr>
        <p:txBody>
          <a:bodyPr>
            <a:normAutofit/>
          </a:bodyPr>
          <a:lstStyle/>
          <a:p>
            <a:pPr algn="ctr"/>
            <a:r>
              <a:rPr lang="en-US" sz="4000" dirty="0"/>
              <a:t>Examples</a:t>
            </a:r>
          </a:p>
        </p:txBody>
      </p:sp>
      <p:sp>
        <p:nvSpPr>
          <p:cNvPr id="3" name="Slide Number Placeholder 2"/>
          <p:cNvSpPr>
            <a:spLocks noGrp="1"/>
          </p:cNvSpPr>
          <p:nvPr>
            <p:ph type="sldNum" sz="quarter" idx="12"/>
          </p:nvPr>
        </p:nvSpPr>
        <p:spPr/>
        <p:txBody>
          <a:bodyPr/>
          <a:lstStyle/>
          <a:p>
            <a:fld id="{6B5D7091-409E-DE4E-BE52-A6FA548AAC48}" type="slidenum">
              <a:rPr lang="en-US" smtClean="0"/>
              <a:t>5</a:t>
            </a:fld>
            <a:endParaRPr lang="en-US"/>
          </a:p>
        </p:txBody>
      </p:sp>
    </p:spTree>
    <p:extLst>
      <p:ext uri="{BB962C8B-B14F-4D97-AF65-F5344CB8AC3E}">
        <p14:creationId xmlns:p14="http://schemas.microsoft.com/office/powerpoint/2010/main" val="331473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33C4F0-C093-8D4B-B172-F7A2E8D7D834}"/>
              </a:ext>
            </a:extLst>
          </p:cNvPr>
          <p:cNvSpPr/>
          <p:nvPr/>
        </p:nvSpPr>
        <p:spPr>
          <a:xfrm>
            <a:off x="143753" y="3336234"/>
            <a:ext cx="4680038" cy="1169551"/>
          </a:xfrm>
          <a:prstGeom prst="rect">
            <a:avLst/>
          </a:prstGeom>
        </p:spPr>
        <p:txBody>
          <a:bodyPr wrap="square">
            <a:spAutoFit/>
          </a:bodyPr>
          <a:lstStyle/>
          <a:p>
            <a:pPr marL="285750" indent="-285750">
              <a:buFont typeface="Arial" panose="020B0604020202020204" pitchFamily="34" charset="0"/>
              <a:buChar char="•"/>
            </a:pPr>
            <a:r>
              <a:rPr lang="en-US" sz="1400" i="1" dirty="0" err="1"/>
              <a:t>Colias</a:t>
            </a:r>
            <a:r>
              <a:rPr lang="en-US" sz="1400" i="1" dirty="0"/>
              <a:t> </a:t>
            </a:r>
            <a:r>
              <a:rPr lang="en-US" sz="1400" i="1" dirty="0" err="1"/>
              <a:t>crocea</a:t>
            </a:r>
            <a:r>
              <a:rPr lang="en-US" sz="1400" i="1" dirty="0"/>
              <a:t> </a:t>
            </a:r>
            <a:r>
              <a:rPr lang="en-US" sz="1400" dirty="0"/>
              <a:t>exhibits alternative life histories associated with wing color polymorphism</a:t>
            </a:r>
          </a:p>
          <a:p>
            <a:pPr marL="285750" indent="-285750">
              <a:buFont typeface="Arial" panose="020B0604020202020204" pitchFamily="34" charset="0"/>
              <a:buChar char="•"/>
            </a:pPr>
            <a:r>
              <a:rPr lang="en-US" sz="1400" dirty="0"/>
              <a:t>RNA-seq to detect candidate genes associated with alternative life histories </a:t>
            </a:r>
          </a:p>
          <a:p>
            <a:pPr marL="285750" indent="-285750">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1BB9A049-A79F-2540-9DD8-0E2950A2EA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34392" y="3021495"/>
            <a:ext cx="4350733" cy="3213376"/>
          </a:xfrm>
          <a:prstGeom prst="rect">
            <a:avLst/>
          </a:prstGeom>
        </p:spPr>
      </p:pic>
      <p:pic>
        <p:nvPicPr>
          <p:cNvPr id="3" name="Picture 2">
            <a:extLst>
              <a:ext uri="{FF2B5EF4-FFF2-40B4-BE49-F238E27FC236}">
                <a16:creationId xmlns:a16="http://schemas.microsoft.com/office/drawing/2014/main" id="{DF80FAEC-5193-B44D-A1E4-ADD20543DD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8671" y="1316532"/>
            <a:ext cx="6713607" cy="1774646"/>
          </a:xfrm>
          <a:prstGeom prst="rect">
            <a:avLst/>
          </a:prstGeom>
        </p:spPr>
      </p:pic>
      <p:sp>
        <p:nvSpPr>
          <p:cNvPr id="7" name="Rectangle 6">
            <a:extLst>
              <a:ext uri="{FF2B5EF4-FFF2-40B4-BE49-F238E27FC236}">
                <a16:creationId xmlns:a16="http://schemas.microsoft.com/office/drawing/2014/main" id="{B59B9E35-9E65-E041-8F88-4D707423E4F7}"/>
              </a:ext>
            </a:extLst>
          </p:cNvPr>
          <p:cNvSpPr/>
          <p:nvPr/>
        </p:nvSpPr>
        <p:spPr>
          <a:xfrm>
            <a:off x="7599793" y="6541245"/>
            <a:ext cx="1547731" cy="276999"/>
          </a:xfrm>
          <a:prstGeom prst="rect">
            <a:avLst/>
          </a:prstGeom>
        </p:spPr>
        <p:txBody>
          <a:bodyPr wrap="none">
            <a:spAutoFit/>
          </a:bodyPr>
          <a:lstStyle/>
          <a:p>
            <a:r>
              <a:rPr lang="en-US" sz="1200" dirty="0" err="1">
                <a:latin typeface="Helvetica" pitchFamily="2" charset="0"/>
              </a:rPr>
              <a:t>Woronik</a:t>
            </a:r>
            <a:r>
              <a:rPr lang="en-US" sz="1200" dirty="0">
                <a:latin typeface="Helvetica" pitchFamily="2" charset="0"/>
              </a:rPr>
              <a:t> </a:t>
            </a:r>
            <a:r>
              <a:rPr lang="en-US" sz="1200" i="1" dirty="0">
                <a:latin typeface="Helvetica" pitchFamily="2" charset="0"/>
              </a:rPr>
              <a:t>et al.</a:t>
            </a:r>
            <a:r>
              <a:rPr lang="en-US" sz="1200" dirty="0">
                <a:latin typeface="Helvetica" pitchFamily="2" charset="0"/>
              </a:rPr>
              <a:t>,</a:t>
            </a:r>
            <a:r>
              <a:rPr lang="en-US" sz="1200" i="1" dirty="0">
                <a:latin typeface="Helvetica" pitchFamily="2" charset="0"/>
              </a:rPr>
              <a:t> </a:t>
            </a:r>
            <a:r>
              <a:rPr lang="en-US" sz="1200" dirty="0">
                <a:latin typeface="Helvetica" pitchFamily="2" charset="0"/>
              </a:rPr>
              <a:t>2019</a:t>
            </a:r>
            <a:endParaRPr lang="en-US" sz="1200" dirty="0">
              <a:effectLst/>
              <a:latin typeface="Helvetica" pitchFamily="2" charset="0"/>
            </a:endParaRPr>
          </a:p>
        </p:txBody>
      </p:sp>
      <p:sp>
        <p:nvSpPr>
          <p:cNvPr id="10" name="Rectangle 9">
            <a:extLst>
              <a:ext uri="{FF2B5EF4-FFF2-40B4-BE49-F238E27FC236}">
                <a16:creationId xmlns:a16="http://schemas.microsoft.com/office/drawing/2014/main" id="{54CF3656-E4B6-8E4C-98E7-C72F176A373A}"/>
              </a:ext>
            </a:extLst>
          </p:cNvPr>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11" name="Title 1">
            <a:extLst>
              <a:ext uri="{FF2B5EF4-FFF2-40B4-BE49-F238E27FC236}">
                <a16:creationId xmlns:a16="http://schemas.microsoft.com/office/drawing/2014/main" id="{CC535379-F05C-9E43-BC42-1B9AF4DE232E}"/>
              </a:ext>
            </a:extLst>
          </p:cNvPr>
          <p:cNvSpPr txBox="1">
            <a:spLocks/>
          </p:cNvSpPr>
          <p:nvPr/>
        </p:nvSpPr>
        <p:spPr>
          <a:xfrm>
            <a:off x="-468560" y="-209927"/>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rgbClr val="B89130"/>
                </a:solidFill>
                <a:latin typeface="Arial" panose="020B0604020202020204" pitchFamily="34" charset="0"/>
                <a:cs typeface="Arial" panose="020B0604020202020204" pitchFamily="34" charset="0"/>
              </a:rPr>
              <a:t>RNA-SEQ IN EVOLUTION &amp; ECOLOGY</a:t>
            </a:r>
            <a:endParaRPr lang="en-US" sz="2200" dirty="0">
              <a:solidFill>
                <a:srgbClr val="B89130"/>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FE8E59E3-9D59-9C47-9F19-BDCF95211DB1}"/>
              </a:ext>
            </a:extLst>
          </p:cNvPr>
          <p:cNvSpPr>
            <a:spLocks noGrp="1"/>
          </p:cNvSpPr>
          <p:nvPr>
            <p:ph type="title"/>
          </p:nvPr>
        </p:nvSpPr>
        <p:spPr>
          <a:xfrm>
            <a:off x="628650" y="365126"/>
            <a:ext cx="7886700" cy="1325563"/>
          </a:xfrm>
        </p:spPr>
        <p:txBody>
          <a:bodyPr>
            <a:normAutofit/>
          </a:bodyPr>
          <a:lstStyle/>
          <a:p>
            <a:pPr algn="ctr"/>
            <a:r>
              <a:rPr lang="en-US" sz="4000" dirty="0"/>
              <a:t>Examples</a:t>
            </a:r>
          </a:p>
        </p:txBody>
      </p:sp>
      <p:sp>
        <p:nvSpPr>
          <p:cNvPr id="4" name="Slide Number Placeholder 3"/>
          <p:cNvSpPr>
            <a:spLocks noGrp="1"/>
          </p:cNvSpPr>
          <p:nvPr>
            <p:ph type="sldNum" sz="quarter" idx="12"/>
          </p:nvPr>
        </p:nvSpPr>
        <p:spPr/>
        <p:txBody>
          <a:bodyPr/>
          <a:lstStyle/>
          <a:p>
            <a:fld id="{6B5D7091-409E-DE4E-BE52-A6FA548AAC48}" type="slidenum">
              <a:rPr lang="en-US" smtClean="0"/>
              <a:t>6</a:t>
            </a:fld>
            <a:endParaRPr lang="en-US"/>
          </a:p>
        </p:txBody>
      </p:sp>
    </p:spTree>
    <p:extLst>
      <p:ext uri="{BB962C8B-B14F-4D97-AF65-F5344CB8AC3E}">
        <p14:creationId xmlns:p14="http://schemas.microsoft.com/office/powerpoint/2010/main" val="17084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9D971F-C7E8-C44D-9F90-7D8EE35B0C43}"/>
              </a:ext>
            </a:extLst>
          </p:cNvPr>
          <p:cNvSpPr>
            <a:spLocks noGrp="1"/>
          </p:cNvSpPr>
          <p:nvPr>
            <p:ph idx="1"/>
          </p:nvPr>
        </p:nvSpPr>
        <p:spPr>
          <a:xfrm>
            <a:off x="628650" y="1136511"/>
            <a:ext cx="7886700" cy="4351338"/>
          </a:xfrm>
        </p:spPr>
        <p:txBody>
          <a:bodyPr/>
          <a:lstStyle/>
          <a:p>
            <a:r>
              <a:rPr lang="en-US" dirty="0"/>
              <a:t>RNA-seq in non-model species</a:t>
            </a:r>
          </a:p>
          <a:p>
            <a:r>
              <a:rPr lang="en-US" dirty="0"/>
              <a:t>Possible due to </a:t>
            </a:r>
            <a:r>
              <a:rPr lang="en-US" i="1" dirty="0"/>
              <a:t>de novo </a:t>
            </a:r>
            <a:r>
              <a:rPr lang="en-US" dirty="0"/>
              <a:t>assembly of sequencing reads</a:t>
            </a:r>
          </a:p>
        </p:txBody>
      </p:sp>
      <p:pic>
        <p:nvPicPr>
          <p:cNvPr id="4" name="Picture 3">
            <a:extLst>
              <a:ext uri="{FF2B5EF4-FFF2-40B4-BE49-F238E27FC236}">
                <a16:creationId xmlns:a16="http://schemas.microsoft.com/office/drawing/2014/main" id="{EEB5FBF5-3DB5-0843-A2D7-82366EC806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58128" y="5207007"/>
            <a:ext cx="4242671" cy="1517613"/>
          </a:xfrm>
          <a:prstGeom prst="rect">
            <a:avLst/>
          </a:prstGeom>
        </p:spPr>
      </p:pic>
      <p:sp>
        <p:nvSpPr>
          <p:cNvPr id="5" name="Rectangle 4">
            <a:extLst>
              <a:ext uri="{FF2B5EF4-FFF2-40B4-BE49-F238E27FC236}">
                <a16:creationId xmlns:a16="http://schemas.microsoft.com/office/drawing/2014/main" id="{F558F59D-C873-0348-842D-620862B5860C}"/>
              </a:ext>
            </a:extLst>
          </p:cNvPr>
          <p:cNvSpPr/>
          <p:nvPr/>
        </p:nvSpPr>
        <p:spPr>
          <a:xfrm>
            <a:off x="-217540" y="1504"/>
            <a:ext cx="9361540" cy="508457"/>
          </a:xfrm>
          <a:prstGeom prst="rect">
            <a:avLst/>
          </a:prstGeom>
          <a:solidFill>
            <a:schemeClr val="bg1">
              <a:lumMod val="9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Franklin Gothic Medium"/>
              <a:ea typeface="+mn-ea"/>
              <a:cs typeface="+mn-cs"/>
            </a:endParaRPr>
          </a:p>
        </p:txBody>
      </p:sp>
      <p:sp>
        <p:nvSpPr>
          <p:cNvPr id="6" name="Title 1">
            <a:extLst>
              <a:ext uri="{FF2B5EF4-FFF2-40B4-BE49-F238E27FC236}">
                <a16:creationId xmlns:a16="http://schemas.microsoft.com/office/drawing/2014/main" id="{3F013A1F-E3B5-F345-A989-E7506E033A0B}"/>
              </a:ext>
            </a:extLst>
          </p:cNvPr>
          <p:cNvSpPr txBox="1">
            <a:spLocks/>
          </p:cNvSpPr>
          <p:nvPr/>
        </p:nvSpPr>
        <p:spPr>
          <a:xfrm>
            <a:off x="-468560" y="-209927"/>
            <a:ext cx="10044608"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2000" dirty="0">
                <a:solidFill>
                  <a:srgbClr val="B89130"/>
                </a:solidFill>
                <a:latin typeface="Arial" panose="020B0604020202020204" pitchFamily="34" charset="0"/>
                <a:cs typeface="Arial" panose="020B0604020202020204" pitchFamily="34" charset="0"/>
              </a:rPr>
              <a:t>RNA-SEQ IN EVOLUTION &amp; ECOLOGY</a:t>
            </a:r>
            <a:endParaRPr lang="en-US" sz="2200" dirty="0">
              <a:solidFill>
                <a:srgbClr val="B8913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44C75CF-AE7A-0140-BA95-ED2D9D6A0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1461" y="2484108"/>
            <a:ext cx="3482604" cy="2544980"/>
          </a:xfrm>
          <a:prstGeom prst="rect">
            <a:avLst/>
          </a:prstGeom>
        </p:spPr>
      </p:pic>
      <p:sp>
        <p:nvSpPr>
          <p:cNvPr id="8" name="TextBox 7">
            <a:extLst>
              <a:ext uri="{FF2B5EF4-FFF2-40B4-BE49-F238E27FC236}">
                <a16:creationId xmlns:a16="http://schemas.microsoft.com/office/drawing/2014/main" id="{D2542E1D-E1CD-834C-9829-1DE86A3F2960}"/>
              </a:ext>
            </a:extLst>
          </p:cNvPr>
          <p:cNvSpPr txBox="1"/>
          <p:nvPr/>
        </p:nvSpPr>
        <p:spPr>
          <a:xfrm>
            <a:off x="7700341" y="6447621"/>
            <a:ext cx="1630018" cy="276999"/>
          </a:xfrm>
          <a:prstGeom prst="rect">
            <a:avLst/>
          </a:prstGeom>
          <a:noFill/>
        </p:spPr>
        <p:txBody>
          <a:bodyPr wrap="square" rtlCol="0">
            <a:spAutoFit/>
          </a:bodyPr>
          <a:lstStyle/>
          <a:p>
            <a:r>
              <a:rPr lang="en-US" sz="1200" dirty="0"/>
              <a:t>Todd </a:t>
            </a:r>
            <a:r>
              <a:rPr lang="en-US" sz="1200" i="1" dirty="0"/>
              <a:t>et al.</a:t>
            </a:r>
            <a:r>
              <a:rPr lang="en-US" sz="1200" dirty="0"/>
              <a:t>, 2016</a:t>
            </a:r>
          </a:p>
        </p:txBody>
      </p:sp>
      <p:sp>
        <p:nvSpPr>
          <p:cNvPr id="7" name="Slide Number Placeholder 6"/>
          <p:cNvSpPr>
            <a:spLocks noGrp="1"/>
          </p:cNvSpPr>
          <p:nvPr>
            <p:ph type="sldNum" sz="quarter" idx="12"/>
          </p:nvPr>
        </p:nvSpPr>
        <p:spPr/>
        <p:txBody>
          <a:bodyPr/>
          <a:lstStyle/>
          <a:p>
            <a:fld id="{6B5D7091-409E-DE4E-BE52-A6FA548AAC48}" type="slidenum">
              <a:rPr lang="en-US" smtClean="0"/>
              <a:t>7</a:t>
            </a:fld>
            <a:endParaRPr lang="en-US"/>
          </a:p>
        </p:txBody>
      </p:sp>
    </p:spTree>
    <p:extLst>
      <p:ext uri="{BB962C8B-B14F-4D97-AF65-F5344CB8AC3E}">
        <p14:creationId xmlns:p14="http://schemas.microsoft.com/office/powerpoint/2010/main" val="95511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C9CB0-2E65-6C42-B128-B4F3DF85A51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000" y="0"/>
            <a:ext cx="9126000" cy="6319777"/>
          </a:xfrm>
          <a:prstGeom prst="rect">
            <a:avLst/>
          </a:prstGeom>
        </p:spPr>
      </p:pic>
      <p:sp>
        <p:nvSpPr>
          <p:cNvPr id="2" name="TextBox 1">
            <a:extLst>
              <a:ext uri="{FF2B5EF4-FFF2-40B4-BE49-F238E27FC236}">
                <a16:creationId xmlns:a16="http://schemas.microsoft.com/office/drawing/2014/main" id="{394501C5-115F-F248-AA55-EB84E140FF44}"/>
              </a:ext>
            </a:extLst>
          </p:cNvPr>
          <p:cNvSpPr txBox="1"/>
          <p:nvPr/>
        </p:nvSpPr>
        <p:spPr>
          <a:xfrm>
            <a:off x="7720315" y="6436582"/>
            <a:ext cx="1794076" cy="276999"/>
          </a:xfrm>
          <a:prstGeom prst="rect">
            <a:avLst/>
          </a:prstGeom>
          <a:noFill/>
        </p:spPr>
        <p:txBody>
          <a:bodyPr wrap="square" rtlCol="0">
            <a:spAutoFit/>
          </a:bodyPr>
          <a:lstStyle/>
          <a:p>
            <a:r>
              <a:rPr lang="en-US" sz="1200" dirty="0"/>
              <a:t>Brian Haas, 2015</a:t>
            </a:r>
          </a:p>
        </p:txBody>
      </p:sp>
      <p:sp>
        <p:nvSpPr>
          <p:cNvPr id="3" name="Slide Number Placeholder 2"/>
          <p:cNvSpPr>
            <a:spLocks noGrp="1"/>
          </p:cNvSpPr>
          <p:nvPr>
            <p:ph type="sldNum" sz="quarter" idx="12"/>
          </p:nvPr>
        </p:nvSpPr>
        <p:spPr/>
        <p:txBody>
          <a:bodyPr/>
          <a:lstStyle/>
          <a:p>
            <a:fld id="{6B5D7091-409E-DE4E-BE52-A6FA548AAC48}" type="slidenum">
              <a:rPr lang="en-US" smtClean="0"/>
              <a:t>8</a:t>
            </a:fld>
            <a:endParaRPr lang="en-US"/>
          </a:p>
        </p:txBody>
      </p:sp>
    </p:spTree>
    <p:extLst>
      <p:ext uri="{BB962C8B-B14F-4D97-AF65-F5344CB8AC3E}">
        <p14:creationId xmlns:p14="http://schemas.microsoft.com/office/powerpoint/2010/main" val="146873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78DD39-EC36-A64C-9120-B5AADFE732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754"/>
            <a:ext cx="9144000" cy="6852492"/>
          </a:xfrm>
          <a:prstGeom prst="rect">
            <a:avLst/>
          </a:prstGeom>
        </p:spPr>
      </p:pic>
      <p:sp>
        <p:nvSpPr>
          <p:cNvPr id="3" name="TextBox 2">
            <a:extLst>
              <a:ext uri="{FF2B5EF4-FFF2-40B4-BE49-F238E27FC236}">
                <a16:creationId xmlns:a16="http://schemas.microsoft.com/office/drawing/2014/main" id="{46C7D852-2D78-3346-9BAA-38CEE61EB1DE}"/>
              </a:ext>
            </a:extLst>
          </p:cNvPr>
          <p:cNvSpPr txBox="1"/>
          <p:nvPr/>
        </p:nvSpPr>
        <p:spPr>
          <a:xfrm>
            <a:off x="7720315" y="6436582"/>
            <a:ext cx="1794076" cy="276999"/>
          </a:xfrm>
          <a:prstGeom prst="rect">
            <a:avLst/>
          </a:prstGeom>
          <a:noFill/>
        </p:spPr>
        <p:txBody>
          <a:bodyPr wrap="square" rtlCol="0">
            <a:spAutoFit/>
          </a:bodyPr>
          <a:lstStyle/>
          <a:p>
            <a:r>
              <a:rPr lang="en-US" sz="1200" dirty="0"/>
              <a:t>Brian Haas, 2015</a:t>
            </a:r>
          </a:p>
        </p:txBody>
      </p:sp>
      <p:sp>
        <p:nvSpPr>
          <p:cNvPr id="4" name="Slide Number Placeholder 3"/>
          <p:cNvSpPr>
            <a:spLocks noGrp="1"/>
          </p:cNvSpPr>
          <p:nvPr>
            <p:ph type="sldNum" sz="quarter" idx="12"/>
          </p:nvPr>
        </p:nvSpPr>
        <p:spPr/>
        <p:txBody>
          <a:bodyPr/>
          <a:lstStyle/>
          <a:p>
            <a:fld id="{6B5D7091-409E-DE4E-BE52-A6FA548AAC48}" type="slidenum">
              <a:rPr lang="en-US" smtClean="0"/>
              <a:t>9</a:t>
            </a:fld>
            <a:endParaRPr lang="en-US"/>
          </a:p>
        </p:txBody>
      </p:sp>
    </p:spTree>
    <p:extLst>
      <p:ext uri="{BB962C8B-B14F-4D97-AF65-F5344CB8AC3E}">
        <p14:creationId xmlns:p14="http://schemas.microsoft.com/office/powerpoint/2010/main" val="1419499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3746</TotalTime>
  <Words>974</Words>
  <Application>Microsoft Macintosh PowerPoint</Application>
  <PresentationFormat>On-screen Show (4:3)</PresentationFormat>
  <Paragraphs>230</Paragraphs>
  <Slides>35</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Franklin Gothic Medium</vt:lpstr>
      <vt:lpstr>Helvetica</vt:lpstr>
      <vt:lpstr>Times New Roman</vt:lpstr>
      <vt:lpstr>Office Theme</vt:lpstr>
      <vt:lpstr>Class IV: Transcriptomics</vt:lpstr>
      <vt:lpstr>PowerPoint Presentation</vt:lpstr>
      <vt:lpstr>PowerPoint Presentation</vt:lpstr>
      <vt:lpstr>Overview</vt:lpstr>
      <vt:lpstr>Examples</vt:lpstr>
      <vt:lpstr>Examples</vt:lpstr>
      <vt:lpstr>PowerPoint Presentation</vt:lpstr>
      <vt:lpstr>PowerPoint Presentation</vt:lpstr>
      <vt:lpstr>PowerPoint Presentation</vt:lpstr>
      <vt:lpstr>PowerPoint Presentation</vt:lpstr>
      <vt:lpstr>Counting reads per contig</vt:lpstr>
      <vt:lpstr>Differential gene expression analysis</vt:lpstr>
      <vt:lpstr>PowerPoint Presentation</vt:lpstr>
      <vt:lpstr>PowerPoint Presentation</vt:lpstr>
      <vt:lpstr>PowerPoint Presentation</vt:lpstr>
      <vt:lpstr>PowerPoint Presentation</vt:lpstr>
      <vt:lpstr>Data exploration</vt:lpstr>
      <vt:lpstr>PowerPoint Presentation</vt:lpstr>
      <vt:lpstr>PowerPoint Presentation</vt:lpstr>
      <vt:lpstr>PowerPoint Presentation</vt:lpstr>
      <vt:lpstr>Dataset Computer Lab </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Janne Swaegers</dc:creator>
  <cp:lastModifiedBy>Janne Swaegers</cp:lastModifiedBy>
  <cp:revision>75</cp:revision>
  <dcterms:created xsi:type="dcterms:W3CDTF">2020-10-14T10:54:16Z</dcterms:created>
  <dcterms:modified xsi:type="dcterms:W3CDTF">2020-11-11T22:13:38Z</dcterms:modified>
</cp:coreProperties>
</file>